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30"/>
  </p:handoutMasterIdLst>
  <p:sldIdLst>
    <p:sldId id="256" r:id="rId3"/>
    <p:sldId id="287" r:id="rId4"/>
    <p:sldId id="257" r:id="rId5"/>
    <p:sldId id="258" r:id="rId6"/>
    <p:sldId id="261" r:id="rId7"/>
    <p:sldId id="280" r:id="rId8"/>
    <p:sldId id="321" r:id="rId9"/>
    <p:sldId id="322" r:id="rId10"/>
    <p:sldId id="277" r:id="rId11"/>
    <p:sldId id="284" r:id="rId12"/>
    <p:sldId id="285" r:id="rId13"/>
    <p:sldId id="281" r:id="rId14"/>
    <p:sldId id="314" r:id="rId15"/>
    <p:sldId id="263" r:id="rId16"/>
    <p:sldId id="264" r:id="rId17"/>
    <p:sldId id="266" r:id="rId18"/>
    <p:sldId id="315" r:id="rId19"/>
    <p:sldId id="268" r:id="rId20"/>
    <p:sldId id="269" r:id="rId21"/>
    <p:sldId id="320" r:id="rId22"/>
    <p:sldId id="318" r:id="rId23"/>
    <p:sldId id="271" r:id="rId24"/>
    <p:sldId id="319" r:id="rId25"/>
    <p:sldId id="275" r:id="rId26"/>
    <p:sldId id="276" r:id="rId27"/>
    <p:sldId id="323" r:id="rId28"/>
    <p:sldId id="282" r:id="rId29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00"/>
    <a:srgbClr val="FFFF00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727"/>
  </p:normalViewPr>
  <p:slideViewPr>
    <p:cSldViewPr showGuides="1">
      <p:cViewPr varScale="1">
        <p:scale>
          <a:sx n="82" d="100"/>
          <a:sy n="82" d="100"/>
        </p:scale>
        <p:origin x="-678" y="-84"/>
      </p:cViewPr>
      <p:guideLst>
        <p:guide orient="horz" pos="2183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6322" name="页眉占位符 5632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strike="noStrike" noProof="1" dirty="0"/>
          </a:p>
        </p:txBody>
      </p:sp>
      <p:sp>
        <p:nvSpPr>
          <p:cNvPr id="56323" name="日期占位符 5632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strike="noStrike" noProof="1" dirty="0"/>
          </a:p>
        </p:txBody>
      </p:sp>
      <p:sp>
        <p:nvSpPr>
          <p:cNvPr id="56324" name="页脚占位符 5632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strike="noStrike" noProof="1" dirty="0"/>
          </a:p>
        </p:txBody>
      </p:sp>
      <p:sp>
        <p:nvSpPr>
          <p:cNvPr id="56325" name="灯片编号占位符 5632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1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1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1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073" name="标题 2049"/>
          <p:cNvSpPr>
            <a:spLocks noGrp="1"/>
          </p:cNvSpPr>
          <p:nvPr>
            <p:ph type="ctrTitle"/>
          </p:nvPr>
        </p:nvSpPr>
        <p:spPr>
          <a:xfrm>
            <a:off x="0" y="663575"/>
            <a:ext cx="9144000" cy="1901825"/>
          </a:xfrm>
        </p:spPr>
        <p:txBody>
          <a:bodyPr anchor="ctr">
            <a:scene3d>
              <a:camera prst="orthographicFront"/>
              <a:lightRig rig="threePt" dir="t"/>
            </a:scene3d>
          </a:bodyPr>
          <a:p>
            <a:pPr defTabSz="914400" fontAlgn="base">
              <a:buNone/>
            </a:pPr>
            <a:r>
              <a:rPr lang="zh-CN" altLang="en-US" sz="4800" b="1" strike="noStrike" kern="1200" baseline="0" noProof="1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清刻本悦宋简体" charset="-122"/>
                <a:ea typeface="方正清刻本悦宋简体" charset="-122"/>
                <a:cs typeface="+mj-cs"/>
              </a:rPr>
              <a:t>《山西大学哲学社会科学</a:t>
            </a:r>
            <a:br>
              <a:rPr lang="zh-CN" altLang="en-US" sz="4800" b="1" kern="1200" baseline="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清刻本悦宋简体" charset="-122"/>
                <a:ea typeface="方正清刻本悦宋简体" charset="-122"/>
                <a:cs typeface="+mj-cs"/>
              </a:rPr>
            </a:br>
            <a:r>
              <a:rPr lang="zh-CN" altLang="en-US" sz="4800" b="1" strike="noStrike" kern="1200" baseline="0" noProof="1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清刻本悦宋简体" charset="-122"/>
                <a:ea typeface="方正清刻本悦宋简体" charset="-122"/>
                <a:cs typeface="+mj-cs"/>
              </a:rPr>
              <a:t>研究评价办法》解读</a:t>
            </a:r>
            <a:endParaRPr lang="zh-CN" altLang="en-US" sz="4800" b="1" strike="noStrike" kern="1200" baseline="0" noProof="1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方正清刻本悦宋简体" charset="-122"/>
              <a:ea typeface="方正清刻本悦宋简体" charset="-122"/>
              <a:cs typeface="+mj-cs"/>
            </a:endParaRPr>
          </a:p>
        </p:txBody>
      </p:sp>
      <p:sp>
        <p:nvSpPr>
          <p:cNvPr id="3074" name="副标题 2050"/>
          <p:cNvSpPr>
            <a:spLocks noGrp="1"/>
          </p:cNvSpPr>
          <p:nvPr>
            <p:ph type="subTitle" idx="1"/>
          </p:nvPr>
        </p:nvSpPr>
        <p:spPr>
          <a:xfrm>
            <a:off x="73025" y="4724400"/>
            <a:ext cx="9036050" cy="1417638"/>
          </a:xfrm>
          <a:ln/>
        </p:spPr>
        <p:txBody>
          <a:bodyPr anchor="t"/>
          <a:p>
            <a:pPr defTabSz="914400"/>
            <a:r>
              <a:rPr lang="zh-CN" altLang="en-US" sz="3600" b="1" kern="1200" baseline="0" dirty="0">
                <a:solidFill>
                  <a:srgbClr val="FF0000"/>
                </a:solidFill>
                <a:latin typeface="方正清刻本悦宋简体" charset="-122"/>
                <a:ea typeface="方正清刻本悦宋简体" charset="-122"/>
                <a:cs typeface="+mn-cs"/>
              </a:rPr>
              <a:t>山西大学社会科学处</a:t>
            </a:r>
            <a:endParaRPr lang="zh-CN" altLang="en-US" sz="3600" b="1" kern="1200" baseline="0" dirty="0">
              <a:solidFill>
                <a:srgbClr val="FF0000"/>
              </a:solidFill>
              <a:latin typeface="方正清刻本悦宋简体" charset="-122"/>
              <a:ea typeface="方正清刻本悦宋简体" charset="-122"/>
              <a:cs typeface="+mn-cs"/>
            </a:endParaRPr>
          </a:p>
          <a:p>
            <a:pPr defTabSz="914400"/>
            <a:r>
              <a:rPr lang="en-US" altLang="zh-CN" sz="3600" b="1" kern="1200" baseline="0">
                <a:solidFill>
                  <a:srgbClr val="FF0000"/>
                </a:solidFill>
                <a:latin typeface="方正清刻本悦宋简体" charset="-122"/>
                <a:ea typeface="方正清刻本悦宋简体" charset="-122"/>
                <a:cs typeface="+mn-cs"/>
              </a:rPr>
              <a:t>2017.7.7</a:t>
            </a:r>
            <a:endParaRPr lang="en-US" altLang="zh-CN" sz="3600" b="1" kern="1200" baseline="0">
              <a:solidFill>
                <a:srgbClr val="FF0000"/>
              </a:solidFill>
              <a:latin typeface="方正清刻本悦宋简体" charset="-122"/>
              <a:ea typeface="方正清刻本悦宋简体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标题 4915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en-US" altLang="zh-CN" sz="3600" b="1"/>
              <a:t>Ⅰ</a:t>
            </a:r>
            <a:r>
              <a:rPr lang="zh-CN" altLang="en-US" sz="3600" b="1" dirty="0"/>
              <a:t>类期刊论文得分分布图（宗教学）</a:t>
            </a:r>
            <a:endParaRPr lang="zh-CN" altLang="en-US" sz="3600" b="1" dirty="0"/>
          </a:p>
        </p:txBody>
      </p:sp>
      <p:sp>
        <p:nvSpPr>
          <p:cNvPr id="12290" name="矩形 49156"/>
          <p:cNvSpPr/>
          <p:nvPr/>
        </p:nvSpPr>
        <p:spPr>
          <a:xfrm>
            <a:off x="0" y="16383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1" name="文本框 49157"/>
          <p:cNvSpPr txBox="1"/>
          <p:nvPr/>
        </p:nvSpPr>
        <p:spPr>
          <a:xfrm>
            <a:off x="468313" y="1989138"/>
            <a:ext cx="360362" cy="1069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600" b="1" dirty="0">
                <a:latin typeface="Arial" panose="020B0604020202020204" pitchFamily="34" charset="0"/>
                <a:ea typeface="宋体" panose="02010600030101010101" pitchFamily="2" charset="-122"/>
              </a:rPr>
              <a:t>论文分值</a:t>
            </a:r>
            <a:endParaRPr lang="zh-CN" altLang="en-US" sz="1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2" name="文本框 49158"/>
          <p:cNvSpPr txBox="1"/>
          <p:nvPr/>
        </p:nvSpPr>
        <p:spPr>
          <a:xfrm>
            <a:off x="684213" y="5805488"/>
            <a:ext cx="360045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600" b="1" dirty="0">
                <a:latin typeface="Arial" panose="020B0604020202020204" pitchFamily="34" charset="0"/>
                <a:ea typeface="宋体" panose="02010600030101010101" pitchFamily="2" charset="-122"/>
              </a:rPr>
              <a:t>期刊分布</a:t>
            </a:r>
            <a:endParaRPr lang="zh-CN" altLang="en-US" sz="1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293" name="内容占位符 49161"/>
          <p:cNvGraphicFramePr>
            <a:graphicFrameLocks noGrp="1"/>
          </p:cNvGraphicFramePr>
          <p:nvPr>
            <p:ph idx="1"/>
          </p:nvPr>
        </p:nvGraphicFramePr>
        <p:xfrm>
          <a:off x="900113" y="1844675"/>
          <a:ext cx="7920037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7140575" imgH="3554730" progId="Excel.Chart.8">
                  <p:embed/>
                </p:oleObj>
              </mc:Choice>
              <mc:Fallback>
                <p:oleObj name="" r:id="rId1" imgW="7140575" imgH="3554730" progId="Excel.Char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00113" y="1844675"/>
                        <a:ext cx="7920037" cy="39370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标题 51203"/>
          <p:cNvSpPr>
            <a:spLocks noGrp="1"/>
          </p:cNvSpPr>
          <p:nvPr>
            <p:ph type="title"/>
          </p:nvPr>
        </p:nvSpPr>
        <p:spPr>
          <a:xfrm>
            <a:off x="395288" y="333375"/>
            <a:ext cx="8569325" cy="1143000"/>
          </a:xfrm>
          <a:ln/>
        </p:spPr>
        <p:txBody>
          <a:bodyPr anchor="ctr"/>
          <a:p>
            <a:r>
              <a:rPr lang="en-US" altLang="zh-CN" sz="3600" b="1"/>
              <a:t>Ⅰ</a:t>
            </a:r>
            <a:r>
              <a:rPr lang="zh-CN" altLang="en-US" sz="3600" b="1" dirty="0"/>
              <a:t>类期刊论文得分分布图（理论经济学）</a:t>
            </a:r>
            <a:endParaRPr lang="zh-CN" altLang="en-US" sz="3600" b="1" dirty="0"/>
          </a:p>
        </p:txBody>
      </p:sp>
      <p:sp>
        <p:nvSpPr>
          <p:cNvPr id="13314" name="矩形 51204"/>
          <p:cNvSpPr/>
          <p:nvPr/>
        </p:nvSpPr>
        <p:spPr>
          <a:xfrm>
            <a:off x="0" y="16383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5" name="文本框 51205"/>
          <p:cNvSpPr txBox="1"/>
          <p:nvPr/>
        </p:nvSpPr>
        <p:spPr>
          <a:xfrm>
            <a:off x="468313" y="1989138"/>
            <a:ext cx="360362" cy="1069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600" b="1" dirty="0">
                <a:latin typeface="Arial" panose="020B0604020202020204" pitchFamily="34" charset="0"/>
                <a:ea typeface="宋体" panose="02010600030101010101" pitchFamily="2" charset="-122"/>
              </a:rPr>
              <a:t>论文分值</a:t>
            </a:r>
            <a:endParaRPr lang="zh-CN" altLang="en-US" sz="1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6" name="文本框 51206"/>
          <p:cNvSpPr txBox="1"/>
          <p:nvPr/>
        </p:nvSpPr>
        <p:spPr>
          <a:xfrm>
            <a:off x="684213" y="5805488"/>
            <a:ext cx="360045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600" b="1" dirty="0">
                <a:latin typeface="Arial" panose="020B0604020202020204" pitchFamily="34" charset="0"/>
                <a:ea typeface="宋体" panose="02010600030101010101" pitchFamily="2" charset="-122"/>
              </a:rPr>
              <a:t>期刊分布</a:t>
            </a:r>
            <a:endParaRPr lang="zh-CN" altLang="en-US" sz="1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3317" name="内容占位符 51208"/>
          <p:cNvGraphicFramePr>
            <a:graphicFrameLocks noGrp="1"/>
          </p:cNvGraphicFramePr>
          <p:nvPr>
            <p:ph idx="1"/>
          </p:nvPr>
        </p:nvGraphicFramePr>
        <p:xfrm>
          <a:off x="755650" y="1916113"/>
          <a:ext cx="7993063" cy="397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7140575" imgH="3554730" progId="Excel.Chart.8">
                  <p:embed/>
                </p:oleObj>
              </mc:Choice>
              <mc:Fallback>
                <p:oleObj name="" r:id="rId1" imgW="7140575" imgH="3554730" progId="Excel.Char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55650" y="1916113"/>
                        <a:ext cx="7993063" cy="397351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标题 4096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en-US" altLang="zh-CN" sz="2800" b="1"/>
              <a:t>Ⅰ</a:t>
            </a:r>
            <a:r>
              <a:rPr lang="zh-CN" altLang="en-US" sz="2800" b="1" dirty="0"/>
              <a:t>类期刊论文得分分布图（应用经济学）</a:t>
            </a:r>
            <a:endParaRPr lang="zh-CN" altLang="en-US" sz="2800" b="1" dirty="0"/>
          </a:p>
        </p:txBody>
      </p:sp>
      <p:sp>
        <p:nvSpPr>
          <p:cNvPr id="14338" name="文本框 40968"/>
          <p:cNvSpPr txBox="1"/>
          <p:nvPr/>
        </p:nvSpPr>
        <p:spPr>
          <a:xfrm>
            <a:off x="468313" y="1628775"/>
            <a:ext cx="360362" cy="1069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600" b="1" dirty="0">
                <a:latin typeface="Arial" panose="020B0604020202020204" pitchFamily="34" charset="0"/>
                <a:ea typeface="宋体" panose="02010600030101010101" pitchFamily="2" charset="-122"/>
              </a:rPr>
              <a:t>论文分值</a:t>
            </a:r>
            <a:endParaRPr lang="zh-CN" altLang="en-US" sz="1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39" name="文本框 40969"/>
          <p:cNvSpPr txBox="1"/>
          <p:nvPr/>
        </p:nvSpPr>
        <p:spPr>
          <a:xfrm>
            <a:off x="684213" y="5805488"/>
            <a:ext cx="360045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600" b="1" dirty="0">
                <a:latin typeface="Arial" panose="020B0604020202020204" pitchFamily="34" charset="0"/>
                <a:ea typeface="宋体" panose="02010600030101010101" pitchFamily="2" charset="-122"/>
              </a:rPr>
              <a:t>期刊分布</a:t>
            </a:r>
            <a:endParaRPr lang="zh-CN" altLang="en-US" sz="1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4340" name="内容占位符 40971"/>
          <p:cNvGraphicFramePr>
            <a:graphicFrameLocks noGrp="1"/>
          </p:cNvGraphicFramePr>
          <p:nvPr>
            <p:ph idx="1"/>
          </p:nvPr>
        </p:nvGraphicFramePr>
        <p:xfrm>
          <a:off x="755650" y="1700213"/>
          <a:ext cx="8243888" cy="409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7140575" imgH="3554730" progId="Excel.Chart.8">
                  <p:embed/>
                </p:oleObj>
              </mc:Choice>
              <mc:Fallback>
                <p:oleObj name="" r:id="rId1" imgW="7140575" imgH="3554730" progId="Excel.Char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55650" y="1700213"/>
                        <a:ext cx="8243888" cy="409892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文本占位符 28674"/>
          <p:cNvSpPr>
            <a:spLocks noGrp="1"/>
          </p:cNvSpPr>
          <p:nvPr>
            <p:ph idx="1"/>
          </p:nvPr>
        </p:nvSpPr>
        <p:spPr>
          <a:xfrm>
            <a:off x="539750" y="1052513"/>
            <a:ext cx="8280400" cy="4897437"/>
          </a:xfrm>
          <a:ln/>
        </p:spPr>
        <p:txBody>
          <a:bodyPr anchor="t"/>
          <a:p>
            <a:pPr>
              <a:lnSpc>
                <a:spcPct val="150000"/>
              </a:lnSpc>
              <a:buNone/>
            </a:pPr>
            <a:r>
              <a:rPr lang="en-US" altLang="zh-CN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b="1" dirty="0">
                <a:sym typeface="宋体" panose="02010600030101010101" pitchFamily="2" charset="-122"/>
              </a:rPr>
              <a:t>在</a:t>
            </a:r>
            <a:r>
              <a:rPr lang="en-US" altLang="zh-CN" b="1">
                <a:latin typeface="宋体" panose="02010600030101010101" pitchFamily="2" charset="-122"/>
                <a:sym typeface="宋体" panose="02010600030101010101" pitchFamily="2" charset="-122"/>
              </a:rPr>
              <a:t>Ⅱ</a:t>
            </a:r>
            <a:r>
              <a:rPr lang="zh-CN" altLang="en-US" b="1" dirty="0">
                <a:sym typeface="宋体" panose="02010600030101010101" pitchFamily="2" charset="-122"/>
              </a:rPr>
              <a:t>类期刊上发表的论文计分</a:t>
            </a:r>
            <a:endParaRPr lang="zh-CN" altLang="en-US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b="1" dirty="0">
                <a:solidFill>
                  <a:srgbClr val="669900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b="1" dirty="0">
                <a:latin typeface="宋体" panose="02010600030101010101" pitchFamily="2" charset="-122"/>
              </a:rPr>
              <a:t>每篇计基准分</a:t>
            </a:r>
            <a:r>
              <a:rPr lang="en-US" altLang="zh-CN" b="1">
                <a:latin typeface="宋体" panose="02010600030101010101" pitchFamily="2" charset="-122"/>
              </a:rPr>
              <a:t>50</a:t>
            </a:r>
            <a:r>
              <a:rPr lang="zh-CN" altLang="en-US" b="1" dirty="0">
                <a:latin typeface="宋体" panose="02010600030101010101" pitchFamily="2" charset="-122"/>
              </a:rPr>
              <a:t>分。</a:t>
            </a:r>
            <a:endParaRPr lang="zh-CN" altLang="en-US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b="1" dirty="0">
                <a:latin typeface="宋体" panose="02010600030101010101" pitchFamily="2" charset="-122"/>
              </a:rPr>
              <a:t>   </a:t>
            </a:r>
            <a:endParaRPr lang="zh-CN" altLang="en-US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b="1" dirty="0">
                <a:latin typeface="宋体" panose="02010600030101010101" pitchFamily="2" charset="-122"/>
              </a:rPr>
              <a:t>   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）</a:t>
            </a:r>
            <a:r>
              <a:rPr lang="zh-CN" altLang="en-US" b="1" dirty="0">
                <a:latin typeface="宋体" panose="02010600030101010101" pitchFamily="2" charset="-122"/>
              </a:rPr>
              <a:t>转载计分（见表</a:t>
            </a:r>
            <a:r>
              <a:rPr lang="en-US" altLang="zh-CN" b="1">
                <a:latin typeface="宋体" panose="02010600030101010101" pitchFamily="2" charset="-122"/>
              </a:rPr>
              <a:t>2</a:t>
            </a:r>
            <a:r>
              <a:rPr lang="zh-CN" altLang="en-US" b="1" dirty="0">
                <a:latin typeface="宋体" panose="02010600030101010101" pitchFamily="2" charset="-122"/>
              </a:rPr>
              <a:t>）</a:t>
            </a:r>
            <a:r>
              <a:rPr lang="zh-CN" altLang="en-US" b="1" dirty="0"/>
              <a:t>。</a:t>
            </a:r>
            <a:endParaRPr lang="zh-CN" altLang="en-US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buNone/>
            </a:pPr>
            <a:endParaRPr lang="zh-CN" altLang="en-US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矩形 10243"/>
          <p:cNvSpPr/>
          <p:nvPr/>
        </p:nvSpPr>
        <p:spPr>
          <a:xfrm>
            <a:off x="2376488" y="744538"/>
            <a:ext cx="4391025" cy="4572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转载计分权重表</a:t>
            </a:r>
            <a:endParaRPr lang="zh-CN" altLang="en-US" sz="24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455" name="表格 10454"/>
          <p:cNvGraphicFramePr/>
          <p:nvPr/>
        </p:nvGraphicFramePr>
        <p:xfrm>
          <a:off x="787400" y="1470025"/>
          <a:ext cx="7848600" cy="4549775"/>
        </p:xfrm>
        <a:graphic>
          <a:graphicData uri="http://schemas.openxmlformats.org/drawingml/2006/table">
            <a:tbl>
              <a:tblPr/>
              <a:tblGrid>
                <a:gridCol w="2952750"/>
                <a:gridCol w="3168650"/>
                <a:gridCol w="1727200"/>
              </a:tblGrid>
              <a:tr h="4445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转载报刊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</a:rPr>
                        <a:t>转载类别</a:t>
                      </a:r>
                      <a:endParaRPr lang="zh-CN" altLang="en-US" sz="1800" b="1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权重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 row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新华文摘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全文转载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</a:rPr>
                        <a:t>8</a:t>
                      </a:r>
                      <a:endParaRPr lang="zh-CN" altLang="en-US" sz="1800" b="1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部分转载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4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2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观点摘录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2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row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中国社会科学文摘</a:t>
                      </a:r>
                      <a:endParaRPr lang="zh-CN" altLang="en-US" sz="18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  <a:p>
                      <a:pPr marL="0" lvl="0" indent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高等学校文科学术文摘</a:t>
                      </a:r>
                      <a:endParaRPr lang="zh-CN" alt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中国人民大学复印报刊资料</a:t>
                      </a:r>
                      <a:endParaRPr lang="zh-CN" altLang="en-US" sz="18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全文转载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4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部分转载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2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观点摘录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1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595">
                <a:tc row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其他专业期刊、报纸</a:t>
                      </a:r>
                      <a:endParaRPr lang="zh-CN" altLang="en-US" sz="18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全文转载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ea typeface="仿宋_GB2312" pitchFamily="49" charset="-122"/>
                        </a:rPr>
                        <a:t>1</a:t>
                      </a:r>
                      <a:endParaRPr lang="en-US" altLang="zh-CN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部分转载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ea typeface="仿宋_GB2312" pitchFamily="49" charset="-122"/>
                        </a:rPr>
                        <a:t>0.5</a:t>
                      </a:r>
                      <a:endParaRPr lang="en-US" altLang="zh-CN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 vMerge="1">
                  <a:tcPr/>
                </a:tc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观点摘录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ea typeface="仿宋_GB2312" pitchFamily="49" charset="-122"/>
                        </a:rPr>
                        <a:t>0.3</a:t>
                      </a:r>
                      <a:endParaRPr lang="en-US" altLang="zh-CN" sz="1800" b="1">
                        <a:ea typeface="仿宋_GB2312" pitchFamily="49" charset="-12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矩形 11267"/>
          <p:cNvSpPr/>
          <p:nvPr/>
        </p:nvSpPr>
        <p:spPr>
          <a:xfrm>
            <a:off x="755650" y="1479550"/>
            <a:ext cx="8208963" cy="292258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355600"/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其他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355600"/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355600"/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400" b="1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）会议综述、专业书（文）评介、翻译论文，每篇计30分；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355600">
              <a:lnSpc>
                <a:spcPct val="150000"/>
              </a:lnSpc>
            </a:pP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400" b="1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）会议报道、札记、专业介绍、人物介绍等非学术类文章不计分。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标题 13313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77875"/>
          </a:xfrm>
          <a:ln/>
        </p:spPr>
        <p:txBody>
          <a:bodyPr anchor="ctr"/>
          <a:p>
            <a:pPr algn="l"/>
            <a:r>
              <a:rPr lang="zh-CN" altLang="en-US" sz="3200" b="1" dirty="0">
                <a:solidFill>
                  <a:srgbClr val="0000FF"/>
                </a:solidFill>
              </a:rPr>
              <a:t>（二）咨询报告计分</a:t>
            </a:r>
            <a:endParaRPr lang="zh-CN" altLang="en-US" sz="3200" b="1" dirty="0">
              <a:solidFill>
                <a:srgbClr val="0000FF"/>
              </a:solidFill>
            </a:endParaRPr>
          </a:p>
        </p:txBody>
      </p:sp>
      <p:sp>
        <p:nvSpPr>
          <p:cNvPr id="18434" name="矩形 13315"/>
          <p:cNvSpPr/>
          <p:nvPr/>
        </p:nvSpPr>
        <p:spPr>
          <a:xfrm>
            <a:off x="2578100" y="1054100"/>
            <a:ext cx="38417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表3  咨询报告类成果计分表</a:t>
            </a:r>
            <a:endParaRPr lang="zh-CN" altLang="en-US" sz="24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3470" name="表格 13469"/>
          <p:cNvGraphicFramePr/>
          <p:nvPr/>
        </p:nvGraphicFramePr>
        <p:xfrm>
          <a:off x="323850" y="1512888"/>
          <a:ext cx="8496300" cy="4462463"/>
        </p:xfrm>
        <a:graphic>
          <a:graphicData uri="http://schemas.openxmlformats.org/drawingml/2006/table">
            <a:tbl>
              <a:tblPr/>
              <a:tblGrid>
                <a:gridCol w="478155"/>
                <a:gridCol w="7370762"/>
                <a:gridCol w="647700"/>
              </a:tblGrid>
              <a:tr h="6477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序号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社会服务型成果批示或采纳情况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计分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1</a:t>
                      </a:r>
                      <a:endParaRPr lang="zh-CN" altLang="en-US" sz="16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党和国家领导人（正国级）批示，党中央、国务院、全国人大、全国政协采纳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2400</a:t>
                      </a:r>
                      <a:endParaRPr lang="zh-CN" altLang="en-US" sz="160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2</a:t>
                      </a:r>
                      <a:endParaRPr lang="zh-CN" altLang="en-US" sz="16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副国级、正省（部）级领导批示，同级机关部门采纳；</a:t>
                      </a:r>
                      <a:endParaRPr lang="zh-CN" altLang="en-US" sz="16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ea typeface="仿宋_GB2312" pitchFamily="49" charset="-122"/>
                        </a:rPr>
                        <a:t>全国人大、政协重点督办的两会代表或者委员递交的议案（提案）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1200</a:t>
                      </a:r>
                      <a:endParaRPr lang="zh-CN" altLang="en-US" sz="160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3</a:t>
                      </a:r>
                      <a:endParaRPr lang="zh-CN" altLang="en-US" sz="16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入选中共中央办公厅编稿的</a:t>
                      </a: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《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观点摘编</a:t>
                      </a: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》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、国家社科基金</a:t>
                      </a: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《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成果要报</a:t>
                      </a: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》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以及</a:t>
                      </a: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《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教育部简报（高校智库专刊）</a:t>
                      </a: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》《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新华社内参</a:t>
                      </a: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》《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人民日报内参</a:t>
                      </a: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》《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光明日报内参</a:t>
                      </a:r>
                      <a:r>
                        <a:rPr lang="en-US" altLang="zh-CN" sz="16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》</a:t>
                      </a:r>
                      <a:r>
                        <a:rPr lang="zh-CN" altLang="en-US" sz="16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《零训》</a:t>
                      </a:r>
                      <a:endParaRPr lang="zh-CN" altLang="en-US" sz="1600" b="1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600</a:t>
                      </a:r>
                      <a:endParaRPr lang="zh-CN" altLang="en-US" sz="160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4</a:t>
                      </a:r>
                      <a:endParaRPr lang="zh-CN" altLang="en-US" sz="16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党政机关副省（部）级领导批示，同级机关部门采纳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300</a:t>
                      </a:r>
                      <a:endParaRPr lang="zh-CN" altLang="en-US" sz="160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5</a:t>
                      </a:r>
                      <a:endParaRPr lang="zh-CN" altLang="en-US" sz="16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党政机关正厅级领导批示，同级机关部门采纳；</a:t>
                      </a:r>
                      <a:endParaRPr lang="zh-CN" altLang="en-US" sz="16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省人大、政协重点督办的两会代表或者委员递交的议案（提案）</a:t>
                      </a:r>
                      <a:endParaRPr lang="zh-CN" altLang="en-US" sz="16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150</a:t>
                      </a:r>
                      <a:endParaRPr lang="zh-CN" altLang="en-US" sz="160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6</a:t>
                      </a:r>
                      <a:endParaRPr lang="zh-CN" altLang="en-US" sz="16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ea typeface="仿宋_GB2312" pitchFamily="49" charset="-122"/>
                        </a:rPr>
                        <a:t>其他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sz="160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50</a:t>
                      </a:r>
                      <a:endParaRPr lang="en-US" sz="160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9" name="矩形 13455"/>
          <p:cNvSpPr/>
          <p:nvPr/>
        </p:nvSpPr>
        <p:spPr>
          <a:xfrm>
            <a:off x="179388" y="6092825"/>
            <a:ext cx="8640762" cy="3079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zh-CN" altLang="en-US" sz="1400" b="1" dirty="0">
                <a:latin typeface="Times New Roman" panose="02020603050405020304" pitchFamily="18" charset="0"/>
                <a:ea typeface="楷体_GB2312" pitchFamily="49" charset="-122"/>
              </a:rPr>
              <a:t>注：</a:t>
            </a:r>
            <a:r>
              <a:rPr lang="en-US" altLang="zh-CN" sz="1400" b="1">
                <a:latin typeface="Times New Roman" panose="02020603050405020304" pitchFamily="18" charset="0"/>
                <a:ea typeface="楷体_GB2312" pitchFamily="49" charset="-122"/>
              </a:rPr>
              <a:t>①</a:t>
            </a:r>
            <a:r>
              <a:rPr lang="zh-CN" altLang="en-US" sz="1400" b="1" dirty="0">
                <a:latin typeface="Times New Roman" panose="02020603050405020304" pitchFamily="18" charset="0"/>
                <a:ea typeface="楷体_GB2312" pitchFamily="49" charset="-122"/>
              </a:rPr>
              <a:t>所有领导均指在职且实职；</a:t>
            </a:r>
            <a:r>
              <a:rPr lang="en-US" altLang="zh-CN" sz="1400" b="1">
                <a:latin typeface="Times New Roman" panose="02020603050405020304" pitchFamily="18" charset="0"/>
                <a:ea typeface="楷体_GB2312" pitchFamily="49" charset="-122"/>
              </a:rPr>
              <a:t>②</a:t>
            </a:r>
            <a:r>
              <a:rPr lang="zh-CN" altLang="en-US" sz="1400" b="1" dirty="0">
                <a:latin typeface="Times New Roman" panose="02020603050405020304" pitchFamily="18" charset="0"/>
                <a:ea typeface="楷体_GB2312" pitchFamily="49" charset="-122"/>
              </a:rPr>
              <a:t>同一报告只记最高分；</a:t>
            </a:r>
            <a:r>
              <a:rPr lang="en-US" altLang="zh-CN" sz="1400" b="1">
                <a:latin typeface="Times New Roman" panose="02020603050405020304" pitchFamily="18" charset="0"/>
                <a:ea typeface="楷体_GB2312" pitchFamily="49" charset="-122"/>
              </a:rPr>
              <a:t>③</a:t>
            </a:r>
            <a:r>
              <a:rPr lang="zh-CN" altLang="en-US" sz="1400" b="1" dirty="0">
                <a:latin typeface="Times New Roman" panose="02020603050405020304" pitchFamily="18" charset="0"/>
                <a:ea typeface="楷体_GB2312" pitchFamily="49" charset="-122"/>
              </a:rPr>
              <a:t>需提供原件及被采纳证明文件。</a:t>
            </a:r>
            <a:endParaRPr lang="zh-CN" altLang="en-US" sz="14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标题 12289"/>
          <p:cNvSpPr>
            <a:spLocks noGrp="1"/>
          </p:cNvSpPr>
          <p:nvPr>
            <p:ph type="title"/>
          </p:nvPr>
        </p:nvSpPr>
        <p:spPr>
          <a:xfrm>
            <a:off x="457200" y="287338"/>
            <a:ext cx="8229600" cy="681037"/>
          </a:xfrm>
          <a:ln/>
        </p:spPr>
        <p:txBody>
          <a:bodyPr anchor="ctr"/>
          <a:p>
            <a:pPr algn="l"/>
            <a:r>
              <a:rPr lang="zh-CN" altLang="en-US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二 著作类成果计分</a:t>
            </a:r>
            <a:endParaRPr lang="zh-CN" altLang="en-US" sz="3200" dirty="0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graphicFrame>
        <p:nvGraphicFramePr>
          <p:cNvPr id="19458" name="表格 19457"/>
          <p:cNvGraphicFramePr/>
          <p:nvPr/>
        </p:nvGraphicFramePr>
        <p:xfrm>
          <a:off x="1116013" y="1341438"/>
          <a:ext cx="6931025" cy="5164137"/>
        </p:xfrm>
        <a:graphic>
          <a:graphicData uri="http://schemas.openxmlformats.org/drawingml/2006/table">
            <a:tbl>
              <a:tblPr/>
              <a:tblGrid>
                <a:gridCol w="969963"/>
                <a:gridCol w="1325562"/>
                <a:gridCol w="1389063"/>
                <a:gridCol w="3246437"/>
              </a:tblGrid>
              <a:tr h="3206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序号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类  别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计分（分</a:t>
                      </a: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/</a:t>
                      </a: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万字）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1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专著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40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（翻译并出版加计</a:t>
                      </a: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500</a:t>
                      </a: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分）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2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国家级规划教材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马克思主义理论研究和建设工程重点教材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40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3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非国家级规划教材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25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7">
                <a:tc row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4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译著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首译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20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非首译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5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5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编著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12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 row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6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古籍整理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点校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10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7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原版影印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5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7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工具书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6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8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参考书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4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9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编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3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16" name="文本框 99"/>
          <p:cNvSpPr txBox="1"/>
          <p:nvPr/>
        </p:nvSpPr>
        <p:spPr>
          <a:xfrm>
            <a:off x="1776413" y="873125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400" b="1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表</a:t>
            </a:r>
            <a:r>
              <a:rPr lang="en-US" altLang="zh-CN" sz="2400" b="1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4  </a:t>
            </a:r>
            <a:r>
              <a:rPr lang="zh-CN" altLang="en-US" sz="2400" b="1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著作类成果计分表</a:t>
            </a:r>
            <a:endParaRPr lang="zh-CN" altLang="en-US" sz="2400" b="1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标题 16385"/>
          <p:cNvSpPr>
            <a:spLocks noGrp="1"/>
          </p:cNvSpPr>
          <p:nvPr>
            <p:ph type="title"/>
          </p:nvPr>
        </p:nvSpPr>
        <p:spPr>
          <a:xfrm>
            <a:off x="611188" y="981075"/>
            <a:ext cx="8229600" cy="561975"/>
          </a:xfrm>
          <a:ln/>
        </p:spPr>
        <p:txBody>
          <a:bodyPr anchor="ctr"/>
          <a:p>
            <a:pPr algn="l"/>
            <a:r>
              <a:rPr lang="zh-CN" altLang="en-US" sz="3200" b="1" dirty="0">
                <a:solidFill>
                  <a:srgbClr val="0000FF"/>
                </a:solidFill>
              </a:rPr>
              <a:t>三 创作作品计分</a:t>
            </a:r>
            <a:endParaRPr lang="zh-CN" altLang="en-US" sz="3200" dirty="0">
              <a:solidFill>
                <a:srgbClr val="0000FF"/>
              </a:solidFill>
            </a:endParaRPr>
          </a:p>
        </p:txBody>
      </p:sp>
      <p:sp>
        <p:nvSpPr>
          <p:cNvPr id="20482" name="文本占位符 16386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392613"/>
          </a:xfrm>
          <a:ln/>
        </p:spPr>
        <p:txBody>
          <a:bodyPr anchor="t"/>
          <a:p>
            <a:pPr>
              <a:lnSpc>
                <a:spcPct val="150000"/>
              </a:lnSpc>
              <a:buNone/>
            </a:pPr>
            <a:r>
              <a:rPr lang="en-US" altLang="zh-CN" sz="2800" b="1">
                <a:solidFill>
                  <a:srgbClr val="FF3300"/>
                </a:solidFill>
              </a:rPr>
              <a:t>           </a:t>
            </a:r>
            <a:r>
              <a:rPr lang="en-US" altLang="zh-CN" sz="2800" b="1"/>
              <a:t> </a:t>
            </a:r>
            <a:r>
              <a:rPr lang="zh-CN" altLang="en-US" sz="2800" b="1" dirty="0"/>
              <a:t>创作作品包括：音乐、戏剧、曲艺、舞蹈、体育作品，美术、摄影作品，电影、电视、录像作品，工程设计、产品设计图纸及其说明，地图、示意图等图形作品，民间文学艺术作品等。</a:t>
            </a:r>
            <a:r>
              <a:rPr lang="zh-CN" altLang="en-US" sz="2800" b="1" dirty="0">
                <a:solidFill>
                  <a:srgbClr val="FF3300"/>
                </a:solidFill>
              </a:rPr>
              <a:t>       </a:t>
            </a:r>
            <a:endParaRPr lang="zh-CN" altLang="en-US" sz="28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矩形 17411"/>
          <p:cNvSpPr/>
          <p:nvPr/>
        </p:nvSpPr>
        <p:spPr>
          <a:xfrm>
            <a:off x="2195513" y="303213"/>
            <a:ext cx="5041900" cy="5207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/>
            <a:r>
              <a:rPr lang="zh-CN" altLang="en-US" sz="2800" b="1" dirty="0">
                <a:latin typeface="Times New Roman" panose="02020603050405020304" pitchFamily="18" charset="0"/>
                <a:ea typeface="仿宋_GB2312" pitchFamily="49" charset="-122"/>
              </a:rPr>
              <a:t>表</a:t>
            </a:r>
            <a:r>
              <a:rPr lang="en-US" altLang="zh-CN" sz="2800" b="1">
                <a:latin typeface="Times New Roman" panose="02020603050405020304" pitchFamily="18" charset="0"/>
                <a:ea typeface="仿宋_GB2312" pitchFamily="49" charset="-122"/>
              </a:rPr>
              <a:t>5  </a:t>
            </a:r>
            <a:r>
              <a:rPr lang="zh-CN" altLang="en-US" sz="2800" b="1" dirty="0">
                <a:latin typeface="Times New Roman" panose="02020603050405020304" pitchFamily="18" charset="0"/>
                <a:ea typeface="仿宋_GB2312" pitchFamily="49" charset="-122"/>
              </a:rPr>
              <a:t>创作作品计分表</a:t>
            </a:r>
            <a:endParaRPr lang="zh-CN" altLang="en-US" sz="2800" b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21506" name="矩形 17735"/>
          <p:cNvSpPr/>
          <p:nvPr/>
        </p:nvSpPr>
        <p:spPr>
          <a:xfrm>
            <a:off x="323850" y="6235700"/>
            <a:ext cx="8497888" cy="3079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zh-CN" altLang="en-US" sz="1400" b="1" dirty="0">
                <a:latin typeface="Times New Roman" panose="02020603050405020304" pitchFamily="18" charset="0"/>
                <a:ea typeface="楷体_GB2312" pitchFamily="49" charset="-122"/>
              </a:rPr>
              <a:t>注：出版的美术作品集版面不小于</a:t>
            </a:r>
            <a:r>
              <a:rPr lang="en-US" altLang="zh-CN" sz="1400" b="1">
                <a:latin typeface="Times New Roman" panose="02020603050405020304" pitchFamily="18" charset="0"/>
                <a:ea typeface="楷体_GB2312" pitchFamily="49" charset="-122"/>
              </a:rPr>
              <a:t>16</a:t>
            </a:r>
            <a:r>
              <a:rPr lang="zh-CN" altLang="en-US" sz="1400" b="1" dirty="0">
                <a:latin typeface="Times New Roman" panose="02020603050405020304" pitchFamily="18" charset="0"/>
                <a:ea typeface="楷体_GB2312" pitchFamily="49" charset="-122"/>
              </a:rPr>
              <a:t>开版。</a:t>
            </a:r>
            <a:endParaRPr lang="zh-CN" altLang="en-US" sz="1400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graphicFrame>
        <p:nvGraphicFramePr>
          <p:cNvPr id="18355" name="内容占位符 18354"/>
          <p:cNvGraphicFramePr/>
          <p:nvPr>
            <p:ph/>
          </p:nvPr>
        </p:nvGraphicFramePr>
        <p:xfrm>
          <a:off x="395288" y="981075"/>
          <a:ext cx="7943850" cy="5187950"/>
        </p:xfrm>
        <a:graphic>
          <a:graphicData uri="http://schemas.openxmlformats.org/drawingml/2006/table">
            <a:tbl>
              <a:tblPr/>
              <a:tblGrid>
                <a:gridCol w="544195"/>
                <a:gridCol w="2633980"/>
                <a:gridCol w="2633980"/>
                <a:gridCol w="2132330"/>
              </a:tblGrid>
              <a:tr h="43211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序</a:t>
                      </a:r>
                      <a:endParaRPr lang="zh-CN" altLang="en-US" sz="16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  <a:p>
                      <a:pPr marL="0" lvl="0" indent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号</a:t>
                      </a:r>
                      <a:endParaRPr lang="zh-CN" altLang="en-US" sz="1600" b="1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作品类别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计  分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1</a:t>
                      </a:r>
                      <a:endParaRPr lang="zh-CN" altLang="en-US" sz="16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创作大型交响乐曲、戏曲作品等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800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分</a:t>
                      </a: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/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部（台）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2</a:t>
                      </a:r>
                      <a:endParaRPr lang="zh-CN" altLang="en-US" sz="16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为影视作品整体谱曲、配乐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500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分</a:t>
                      </a: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/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部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3</a:t>
                      </a:r>
                      <a:endParaRPr lang="zh-CN" altLang="en-US" sz="16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谱曲、作词、配乐、创作舞蹈、体育项目套路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100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分</a:t>
                      </a: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/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首（套）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4</a:t>
                      </a:r>
                      <a:endParaRPr lang="zh-CN" altLang="en-US" sz="16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编曲、编舞、编体育项目套路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50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分</a:t>
                      </a: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/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首（套）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5</a:t>
                      </a:r>
                      <a:endParaRPr lang="zh-CN" altLang="en-US" sz="16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发表（采用）的广告、美术、设计作品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30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分</a:t>
                      </a: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/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版（件）</a:t>
                      </a:r>
                      <a:endParaRPr lang="zh-CN" altLang="en-US" sz="1600" b="1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 row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6</a:t>
                      </a:r>
                      <a:endParaRPr lang="zh-CN" altLang="en-US" sz="16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ea typeface="仿宋_GB2312" pitchFamily="49" charset="-122"/>
                        </a:rPr>
                        <a:t>出版的音乐光盘 </a:t>
                      </a:r>
                      <a:endParaRPr lang="zh-CN" altLang="en-US" sz="1600" b="1" dirty="0">
                        <a:ea typeface="仿宋_GB2312" pitchFamily="49" charset="-122"/>
                        <a:sym typeface="+mn-ea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ea typeface="仿宋_GB2312" pitchFamily="49" charset="-122"/>
                          <a:sym typeface="+mn-ea"/>
                        </a:rPr>
                        <a:t>首唱</a:t>
                      </a:r>
                      <a:endParaRPr lang="zh-CN" altLang="en-US" sz="1600" b="1" dirty="0">
                        <a:ea typeface="仿宋_GB2312" pitchFamily="49" charset="-122"/>
                        <a:sym typeface="+mn-ea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 dirty="0">
                          <a:ea typeface="仿宋_GB2312" pitchFamily="49" charset="-122"/>
                        </a:rPr>
                        <a:t>60</a:t>
                      </a:r>
                      <a:r>
                        <a:rPr lang="zh-CN" altLang="en-US" sz="1600" b="1" dirty="0">
                          <a:ea typeface="仿宋_GB2312" pitchFamily="49" charset="-122"/>
                        </a:rPr>
                        <a:t>分</a:t>
                      </a:r>
                      <a:r>
                        <a:rPr lang="en-US" altLang="zh-CN" sz="1600" b="1" dirty="0">
                          <a:ea typeface="仿宋_GB2312" pitchFamily="49" charset="-122"/>
                        </a:rPr>
                        <a:t>/</a:t>
                      </a:r>
                      <a:r>
                        <a:rPr lang="zh-CN" altLang="en-US" sz="1600" b="1" dirty="0">
                          <a:ea typeface="仿宋_GB2312" pitchFamily="49" charset="-122"/>
                        </a:rPr>
                        <a:t>首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 vMerge="1"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ea typeface="仿宋_GB2312" pitchFamily="49" charset="-122"/>
                          <a:sym typeface="+mn-ea"/>
                        </a:rPr>
                        <a:t>非首唱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10</a:t>
                      </a:r>
                      <a:r>
                        <a:rPr lang="zh-CN" altLang="en-US" sz="1600" b="1" dirty="0">
                          <a:ea typeface="仿宋_GB2312" pitchFamily="49" charset="-122"/>
                          <a:sym typeface="+mn-ea"/>
                        </a:rPr>
                        <a:t>分</a:t>
                      </a:r>
                      <a:r>
                        <a:rPr lang="en-US" altLang="zh-CN" sz="1600" b="1" dirty="0">
                          <a:ea typeface="仿宋_GB2312" pitchFamily="49" charset="-122"/>
                          <a:sym typeface="+mn-ea"/>
                        </a:rPr>
                        <a:t>/</a:t>
                      </a:r>
                      <a:r>
                        <a:rPr lang="zh-CN" altLang="en-US" sz="1600" b="1" dirty="0">
                          <a:ea typeface="仿宋_GB2312" pitchFamily="49" charset="-122"/>
                          <a:sym typeface="+mn-ea"/>
                        </a:rPr>
                        <a:t>首</a:t>
                      </a:r>
                      <a:endParaRPr lang="en-US" altLang="zh-CN" sz="16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7</a:t>
                      </a:r>
                      <a:endParaRPr lang="zh-CN" altLang="en-US" sz="16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出版的绘画、书法等作品集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10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分</a:t>
                      </a: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/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页</a:t>
                      </a:r>
                      <a:endParaRPr lang="zh-CN" altLang="en-US" sz="16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8</a:t>
                      </a:r>
                      <a:endParaRPr lang="zh-CN" altLang="en-US" sz="16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出版的影像作品集</a:t>
                      </a:r>
                      <a:endParaRPr lang="zh-CN" altLang="en-US" sz="1600" b="1" dirty="0"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5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分</a:t>
                      </a: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/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页</a:t>
                      </a:r>
                      <a:endParaRPr lang="zh-CN" altLang="en-US" sz="16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9</a:t>
                      </a:r>
                      <a:endParaRPr lang="zh-CN" altLang="en-US" sz="16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编导电视剧作品中央电视台播出</a:t>
                      </a:r>
                      <a:endParaRPr lang="zh-CN" altLang="en-US" sz="1600" b="1" dirty="0"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300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分</a:t>
                      </a: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/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集</a:t>
                      </a:r>
                      <a:endParaRPr lang="zh-CN" altLang="en-US" sz="1600" b="1" dirty="0"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10</a:t>
                      </a:r>
                      <a:endParaRPr lang="zh-CN" altLang="en-US" sz="16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  <a:sym typeface="+mn-ea"/>
                        </a:rPr>
                        <a:t>编导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电视剧作品地方电视台播出</a:t>
                      </a:r>
                      <a:endParaRPr lang="zh-CN" altLang="en-US" sz="1600" b="1" dirty="0"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100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分</a:t>
                      </a: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/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集</a:t>
                      </a:r>
                      <a:endParaRPr lang="zh-CN" altLang="en-US" sz="1600" b="1" dirty="0"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ea typeface="仿宋_GB2312" pitchFamily="49" charset="-122"/>
                        </a:rPr>
                        <a:t>11</a:t>
                      </a:r>
                      <a:endParaRPr lang="zh-CN" altLang="en-US" sz="16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被教育部统编教材选用的的作品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加计</a:t>
                      </a: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50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分</a:t>
                      </a: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/</a:t>
                      </a: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首（套、幅）</a:t>
                      </a:r>
                      <a:endParaRPr lang="zh-CN" altLang="en-US" sz="16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标题 60417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  <a:ln/>
        </p:spPr>
        <p:txBody>
          <a:bodyPr anchor="ctr"/>
          <a:p>
            <a:r>
              <a:rPr lang="zh-CN" altLang="en-US" b="1" dirty="0">
                <a:solidFill>
                  <a:srgbClr val="0000FF"/>
                </a:solidFill>
              </a:rPr>
              <a:t>基本原则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4098" name="文本占位符 60418"/>
          <p:cNvSpPr>
            <a:spLocks noGrp="1"/>
          </p:cNvSpPr>
          <p:nvPr>
            <p:ph idx="1"/>
          </p:nvPr>
        </p:nvSpPr>
        <p:spPr>
          <a:xfrm>
            <a:off x="323850" y="1989138"/>
            <a:ext cx="8229600" cy="3633787"/>
          </a:xfrm>
          <a:ln/>
        </p:spPr>
        <p:txBody>
          <a:bodyPr anchor="t"/>
          <a:p>
            <a:pPr algn="ctr">
              <a:lnSpc>
                <a:spcPct val="150000"/>
              </a:lnSpc>
            </a:pPr>
            <a:r>
              <a:rPr lang="zh-CN" altLang="en-US" b="1" dirty="0"/>
              <a:t>文理平衡</a:t>
            </a:r>
            <a:endParaRPr lang="zh-CN" altLang="en-US" b="1" dirty="0"/>
          </a:p>
          <a:p>
            <a:pPr algn="ctr">
              <a:lnSpc>
                <a:spcPct val="150000"/>
              </a:lnSpc>
            </a:pPr>
            <a:r>
              <a:rPr lang="zh-CN" altLang="en-US" b="1" dirty="0"/>
              <a:t>新旧平衡</a:t>
            </a:r>
            <a:endParaRPr lang="zh-CN" altLang="en-US" b="1" dirty="0"/>
          </a:p>
          <a:p>
            <a:pPr algn="ctr">
              <a:lnSpc>
                <a:spcPct val="150000"/>
              </a:lnSpc>
            </a:pPr>
            <a:r>
              <a:rPr lang="zh-CN" altLang="en-US" b="1" dirty="0"/>
              <a:t>学科平衡</a:t>
            </a:r>
            <a:endParaRPr lang="zh-CN" altLang="en-US" b="1" dirty="0"/>
          </a:p>
          <a:p>
            <a:pPr algn="ctr">
              <a:lnSpc>
                <a:spcPct val="150000"/>
              </a:lnSpc>
            </a:pPr>
            <a:r>
              <a:rPr lang="zh-CN" altLang="en-US" b="1" dirty="0"/>
              <a:t>分类评价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标题 18433"/>
          <p:cNvSpPr>
            <a:spLocks noGrp="1"/>
          </p:cNvSpPr>
          <p:nvPr>
            <p:ph type="title"/>
          </p:nvPr>
        </p:nvSpPr>
        <p:spPr>
          <a:xfrm>
            <a:off x="735013" y="-12700"/>
            <a:ext cx="8229600" cy="706438"/>
          </a:xfrm>
          <a:ln/>
        </p:spPr>
        <p:txBody>
          <a:bodyPr anchor="ctr"/>
          <a:p>
            <a:pPr algn="l"/>
            <a:r>
              <a:rPr lang="zh-CN" altLang="en-US" sz="2800" b="1" dirty="0">
                <a:solidFill>
                  <a:srgbClr val="0000FF"/>
                </a:solidFill>
              </a:rPr>
              <a:t>四 科研成果获奖奖励计分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  <p:sp>
        <p:nvSpPr>
          <p:cNvPr id="22530" name="文本框 2"/>
          <p:cNvSpPr txBox="1"/>
          <p:nvPr/>
        </p:nvSpPr>
        <p:spPr>
          <a:xfrm>
            <a:off x="1174750" y="561975"/>
            <a:ext cx="2690813" cy="3984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1.</a:t>
            </a:r>
            <a:r>
              <a:rPr lang="zh-CN" altLang="en-US" sz="2000" b="1">
                <a:latin typeface="Arial" panose="020B0604020202020204" pitchFamily="34" charset="0"/>
                <a:ea typeface="宋体" panose="02010600030101010101" pitchFamily="2" charset="-122"/>
              </a:rPr>
              <a:t>人文社科奖奖励计分</a:t>
            </a:r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20788" name="表格 20787"/>
          <p:cNvGraphicFramePr/>
          <p:nvPr/>
        </p:nvGraphicFramePr>
        <p:xfrm>
          <a:off x="611188" y="981075"/>
          <a:ext cx="8064500" cy="5597525"/>
        </p:xfrm>
        <a:graphic>
          <a:graphicData uri="http://schemas.openxmlformats.org/drawingml/2006/table">
            <a:tbl>
              <a:tblPr/>
              <a:tblGrid>
                <a:gridCol w="5072063"/>
                <a:gridCol w="752475"/>
                <a:gridCol w="752475"/>
                <a:gridCol w="782637"/>
                <a:gridCol w="704850"/>
              </a:tblGrid>
              <a:tr h="330200">
                <a:tc row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类 别</a:t>
                      </a:r>
                      <a:endParaRPr lang="zh-CN" altLang="en-US" sz="1400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分  值</a:t>
                      </a:r>
                      <a:endParaRPr lang="zh-CN" altLang="en-US" sz="1400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一等</a:t>
                      </a:r>
                      <a:endParaRPr lang="zh-CN" altLang="en-US" sz="1400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二等</a:t>
                      </a:r>
                      <a:endParaRPr lang="zh-CN" altLang="en-US" sz="1400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三等</a:t>
                      </a:r>
                      <a:endParaRPr lang="zh-CN" altLang="en-US" sz="1400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优秀</a:t>
                      </a:r>
                      <a:endParaRPr lang="zh-CN" altLang="en-US" sz="1400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国家社会科学基金项目优秀成果奖</a:t>
                      </a:r>
                      <a:endParaRPr lang="zh-CN" altLang="en-US" sz="1400" dirty="0">
                        <a:ea typeface="Times New Roman" panose="02020603050405020304" pitchFamily="18" charset="0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教育部高等学校科学研究优秀成果奖（人文社会科学）</a:t>
                      </a:r>
                      <a:endParaRPr lang="zh-CN" altLang="en-US" sz="1400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5000</a:t>
                      </a:r>
                      <a:endParaRPr lang="en-US" altLang="zh-CN" sz="14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3000</a:t>
                      </a:r>
                      <a:endParaRPr lang="en-US" altLang="zh-CN" sz="14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1500</a:t>
                      </a:r>
                      <a:endParaRPr lang="en-US" altLang="zh-CN" sz="14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zh-CN" altLang="en-US" sz="1400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86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全国教育科学研究优秀成果奖</a:t>
                      </a:r>
                      <a:endParaRPr lang="zh-CN" altLang="en-US" sz="1400" dirty="0">
                        <a:ea typeface="Times New Roman" panose="02020603050405020304" pitchFamily="18" charset="0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吴玉章人文社会科学奖</a:t>
                      </a:r>
                      <a:endParaRPr lang="zh-CN" altLang="en-US" sz="1400" dirty="0">
                        <a:ea typeface="Times New Roman" panose="02020603050405020304" pitchFamily="18" charset="0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孙冶方经济科学奖</a:t>
                      </a:r>
                      <a:endParaRPr lang="zh-CN" altLang="en-US" sz="1400" dirty="0">
                        <a:ea typeface="Times New Roman" panose="02020603050405020304" pitchFamily="18" charset="0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中国法学优秀成果奖</a:t>
                      </a:r>
                      <a:endParaRPr lang="zh-CN" altLang="en-US" sz="1400" dirty="0">
                        <a:ea typeface="Times New Roman" panose="02020603050405020304" pitchFamily="18" charset="0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陶行知教育理论与实践成果奖</a:t>
                      </a:r>
                      <a:endParaRPr lang="zh-CN" altLang="en-US" sz="1400" dirty="0">
                        <a:ea typeface="Times New Roman" panose="02020603050405020304" pitchFamily="18" charset="0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安子介国际贸易研究奖</a:t>
                      </a:r>
                      <a:endParaRPr lang="zh-CN" altLang="en-US" sz="1400" dirty="0">
                        <a:ea typeface="Times New Roman" panose="02020603050405020304" pitchFamily="18" charset="0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钱端升法学研究成果奖</a:t>
                      </a:r>
                      <a:endParaRPr lang="zh-CN" altLang="en-US" sz="1400" dirty="0">
                        <a:ea typeface="Times New Roman" panose="02020603050405020304" pitchFamily="18" charset="0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全国统计科研优秀成果奖</a:t>
                      </a:r>
                      <a:endParaRPr lang="zh-CN" altLang="en-US" sz="1400" dirty="0">
                        <a:ea typeface="Times New Roman" panose="02020603050405020304" pitchFamily="18" charset="0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国家旅游局优秀旅游学术成果奖</a:t>
                      </a:r>
                      <a:endParaRPr lang="zh-CN" altLang="en-US" sz="1400" dirty="0">
                        <a:ea typeface="Times New Roman" panose="02020603050405020304" pitchFamily="18" charset="0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霍英东教育基金会青年教师奖</a:t>
                      </a:r>
                      <a:endParaRPr lang="zh-CN" altLang="en-US" sz="1400" dirty="0">
                        <a:ea typeface="Times New Roman" panose="02020603050405020304" pitchFamily="18" charset="0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中国法律文化研究优秀成果奖</a:t>
                      </a:r>
                      <a:endParaRPr lang="zh-CN" altLang="en-US" sz="1400" dirty="0">
                        <a:ea typeface="Times New Roman" panose="02020603050405020304" pitchFamily="18" charset="0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刘诗白经济学奖</a:t>
                      </a:r>
                      <a:endParaRPr lang="zh-CN" altLang="en-US" sz="1400" dirty="0">
                        <a:ea typeface="Times New Roman" panose="02020603050405020304" pitchFamily="18" charset="0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张培刚发展经济学优秀成果奖</a:t>
                      </a:r>
                      <a:endParaRPr lang="zh-CN" altLang="en-US" sz="1400" dirty="0">
                        <a:ea typeface="Times New Roman" panose="02020603050405020304" pitchFamily="18" charset="0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老舍青年戏剧文学奖等</a:t>
                      </a:r>
                      <a:endParaRPr lang="zh-CN" altLang="en-US" sz="1400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3000</a:t>
                      </a:r>
                      <a:endParaRPr lang="en-US" altLang="zh-CN" sz="14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1500</a:t>
                      </a:r>
                      <a:endParaRPr lang="en-US" altLang="zh-CN" sz="14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800</a:t>
                      </a:r>
                      <a:endParaRPr lang="en-US" altLang="zh-CN" sz="14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</a:t>
                      </a:r>
                      <a:endParaRPr lang="en-US" altLang="zh-CN" sz="14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山西省社会科学研究优秀成果奖</a:t>
                      </a:r>
                      <a:endParaRPr lang="zh-CN" altLang="en-US" sz="1400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1500</a:t>
                      </a:r>
                      <a:endParaRPr lang="en-US" altLang="zh-CN" sz="14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800</a:t>
                      </a:r>
                      <a:endParaRPr lang="en-US" altLang="zh-CN" sz="14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</a:t>
                      </a:r>
                      <a:endParaRPr lang="en-US" altLang="zh-CN" sz="14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en-US" altLang="zh-CN" sz="14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其他部委社会科学研究优秀成果奖</a:t>
                      </a:r>
                      <a:endParaRPr lang="zh-CN" altLang="en-US" sz="1400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1000</a:t>
                      </a:r>
                      <a:endParaRPr lang="en-US" altLang="zh-CN" sz="14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</a:t>
                      </a:r>
                      <a:endParaRPr lang="en-US" altLang="zh-CN" sz="14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</a:t>
                      </a:r>
                      <a:endParaRPr lang="en-US" altLang="zh-CN" sz="14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</a:t>
                      </a:r>
                      <a:endParaRPr lang="en-US" altLang="zh-CN" sz="14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山西省百部（篇）工程奖</a:t>
                      </a:r>
                      <a:endParaRPr lang="zh-CN" altLang="en-US" sz="1400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</a:t>
                      </a:r>
                      <a:endParaRPr lang="en-US" altLang="zh-CN" sz="14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</a:t>
                      </a:r>
                      <a:endParaRPr lang="en-US" altLang="zh-CN" sz="14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en-US" altLang="zh-CN" sz="14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zh-CN" altLang="en-US" sz="1400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其他省级政府社会科学优秀研究成果奖</a:t>
                      </a:r>
                      <a:endParaRPr lang="zh-CN" altLang="en-US" sz="1400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</a:t>
                      </a:r>
                      <a:endParaRPr lang="en-US" altLang="zh-CN" sz="14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en-US" altLang="zh-CN" sz="14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  <a:endParaRPr lang="en-US" altLang="zh-CN" sz="14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US" altLang="zh-CN" sz="14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文本框 3"/>
          <p:cNvSpPr txBox="1"/>
          <p:nvPr/>
        </p:nvSpPr>
        <p:spPr>
          <a:xfrm>
            <a:off x="885825" y="708025"/>
            <a:ext cx="2441575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2.</a:t>
            </a:r>
            <a:r>
              <a:rPr lang="zh-CN" altLang="en-US" b="1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国家图书奖奖励计分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8" name="表格 7"/>
          <p:cNvGraphicFramePr/>
          <p:nvPr/>
        </p:nvGraphicFramePr>
        <p:xfrm>
          <a:off x="1057275" y="2063750"/>
          <a:ext cx="7188200" cy="3646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1845"/>
                <a:gridCol w="2330450"/>
                <a:gridCol w="3119120"/>
                <a:gridCol w="946150"/>
              </a:tblGrid>
              <a:tr h="3562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序号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获奖名称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获奖类别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计分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370">
                <a:tc rowSpan="3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1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中国国家图书奖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国家图书奖荣誉奖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2000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9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国家图书奖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2000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61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>
                      <a:solidFill>
                        <a:schemeClr val="tx1"/>
                      </a:solidFill>
                      <a:prstDash val="soli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国家图书奖提名奖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600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710">
                <a:tc rowSpan="3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2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全国优秀古籍图书奖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一等奖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800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19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二等奖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300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>
                      <a:solidFill>
                        <a:schemeClr val="tx1"/>
                      </a:solidFill>
                      <a:prstDash val="soli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三等奖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200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rowSpan="3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3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其他省部级图书奖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一等奖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200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23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二等奖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100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23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三等奖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50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02" name="文本框 99"/>
          <p:cNvSpPr txBox="1"/>
          <p:nvPr/>
        </p:nvSpPr>
        <p:spPr>
          <a:xfrm>
            <a:off x="1968500" y="1419225"/>
            <a:ext cx="5080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4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表</a:t>
            </a:r>
            <a:r>
              <a:rPr lang="en-US" altLang="zh-CN" sz="2400" b="1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6  </a:t>
            </a:r>
            <a:r>
              <a:rPr lang="zh-CN" altLang="en-US" sz="2400" b="1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图书奖奖励计分表</a:t>
            </a:r>
            <a:endParaRPr lang="zh-CN" altLang="en-US" sz="2400" b="1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0166" name="内容占位符 20165"/>
          <p:cNvGraphicFramePr/>
          <p:nvPr>
            <p:ph/>
          </p:nvPr>
        </p:nvGraphicFramePr>
        <p:xfrm>
          <a:off x="323850" y="1198563"/>
          <a:ext cx="8424863" cy="4322763"/>
        </p:xfrm>
        <a:graphic>
          <a:graphicData uri="http://schemas.openxmlformats.org/drawingml/2006/table">
            <a:tbl>
              <a:tblPr/>
              <a:tblGrid>
                <a:gridCol w="933450"/>
                <a:gridCol w="893763"/>
                <a:gridCol w="1166812"/>
                <a:gridCol w="877888"/>
                <a:gridCol w="876300"/>
                <a:gridCol w="876300"/>
                <a:gridCol w="876300"/>
                <a:gridCol w="762000"/>
                <a:gridCol w="1162050"/>
              </a:tblGrid>
              <a:tr h="9779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indent="88900" algn="l">
                        <a:spcBef>
                          <a:spcPct val="0"/>
                        </a:spcBef>
                        <a:buNone/>
                      </a:pPr>
                      <a:endParaRPr lang="zh-CN" altLang="en-US" sz="1800" b="1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国家奖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  <a:p>
                      <a:pPr lvl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国际奖</a:t>
                      </a:r>
                      <a:endParaRPr lang="zh-CN" altLang="en-US" sz="1800" b="1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部级奖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  <a:p>
                      <a:pPr lvl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CCTV</a:t>
                      </a: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电</a:t>
                      </a:r>
                      <a:endParaRPr lang="zh-CN" altLang="en-US" sz="1800" b="1" dirty="0">
                        <a:cs typeface="Times New Roman" panose="02020603050405020304" pitchFamily="18" charset="0"/>
                      </a:endParaRPr>
                    </a:p>
                    <a:p>
                      <a:pPr lvl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视大奖赛</a:t>
                      </a:r>
                      <a:endParaRPr lang="zh-CN" altLang="en-US" sz="1800" b="1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国家一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  <a:p>
                      <a:pPr lvl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级学会</a:t>
                      </a:r>
                      <a:endParaRPr lang="zh-CN" altLang="en-US" sz="1800" b="1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国家二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  <a:p>
                      <a:pPr lvl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级学会</a:t>
                      </a:r>
                      <a:endParaRPr lang="zh-CN" altLang="en-US" sz="1800" b="1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跨省区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  <a:p>
                      <a:pPr lvl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选拔赛</a:t>
                      </a:r>
                      <a:endParaRPr lang="zh-CN" altLang="en-US" sz="1800" b="1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省级及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  <a:p>
                      <a:pPr lvl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省一级</a:t>
                      </a:r>
                      <a:endParaRPr lang="zh-CN" altLang="en-US" sz="1800" b="1" dirty="0">
                        <a:cs typeface="Times New Roman" panose="02020603050405020304" pitchFamily="18" charset="0"/>
                      </a:endParaRPr>
                    </a:p>
                    <a:p>
                      <a:pPr lvl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学会</a:t>
                      </a:r>
                      <a:endParaRPr lang="zh-CN" altLang="en-US" sz="1800" b="1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公益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  <a:p>
                      <a:pPr lvl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演出</a:t>
                      </a:r>
                      <a:endParaRPr lang="zh-CN" altLang="en-US" sz="1800" b="1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收藏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金奖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3000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1500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800</a:t>
                      </a:r>
                      <a:endParaRPr 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500</a:t>
                      </a:r>
                      <a:endParaRPr 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300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200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800" b="1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400</a:t>
                      </a:r>
                      <a:endParaRPr lang="en-US" altLang="zh-CN" sz="1800" b="1">
                        <a:ea typeface="仿宋_GB2312" pitchFamily="49" charset="-122"/>
                      </a:endParaRPr>
                    </a:p>
                    <a:p>
                      <a:pPr lvl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国家级</a:t>
                      </a:r>
                      <a:endParaRPr lang="zh-CN" altLang="en-US" sz="1800" b="1" dirty="0">
                        <a:cs typeface="Times New Roman" panose="02020603050405020304" pitchFamily="18" charset="0"/>
                      </a:endParaRPr>
                    </a:p>
                    <a:p>
                      <a:pPr lvl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美术馆</a:t>
                      </a:r>
                      <a:endParaRPr lang="zh-CN" altLang="en-US" sz="1800" b="1" dirty="0">
                        <a:cs typeface="Times New Roman" panose="02020603050405020304" pitchFamily="18" charset="0"/>
                      </a:endParaRPr>
                    </a:p>
                    <a:p>
                      <a:pPr lvl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博物馆</a:t>
                      </a:r>
                      <a:endParaRPr lang="zh-CN" altLang="en-US" sz="1800" b="1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银奖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1500</a:t>
                      </a:r>
                      <a:endParaRPr 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800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500</a:t>
                      </a:r>
                      <a:endParaRPr 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300</a:t>
                      </a:r>
                      <a:endParaRPr 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200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100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800" b="1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6429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铜奖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800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500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300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200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100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50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800" b="1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254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优秀奖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300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200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100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50</a:t>
                      </a:r>
                      <a:endParaRPr 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50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20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20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100</a:t>
                      </a:r>
                      <a:endParaRPr lang="en-US" altLang="zh-CN" sz="1800" b="1">
                        <a:ea typeface="仿宋_GB2312" pitchFamily="49" charset="-122"/>
                      </a:endParaRPr>
                    </a:p>
                    <a:p>
                      <a:pPr lvl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省美术馆</a:t>
                      </a:r>
                      <a:endParaRPr lang="zh-CN" altLang="en-US" sz="1800" b="1" dirty="0">
                        <a:cs typeface="Times New Roman" panose="02020603050405020304" pitchFamily="18" charset="0"/>
                      </a:endParaRPr>
                    </a:p>
                    <a:p>
                      <a:pPr lvl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博物馆</a:t>
                      </a:r>
                      <a:endParaRPr lang="zh-CN" altLang="en-US" sz="1800" b="1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入围奖</a:t>
                      </a:r>
                      <a:endParaRPr lang="zh-CN" altLang="en-US" sz="18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150</a:t>
                      </a:r>
                      <a:endParaRPr 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1</a:t>
                      </a:r>
                      <a:r>
                        <a:rPr lang="en-US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00</a:t>
                      </a:r>
                      <a:endParaRPr 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50</a:t>
                      </a:r>
                      <a:endParaRPr 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30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20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10</a:t>
                      </a:r>
                      <a:endParaRPr lang="zh-CN" altLang="en-US" sz="18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800" b="1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623" name="矩形 20152"/>
          <p:cNvSpPr/>
          <p:nvPr/>
        </p:nvSpPr>
        <p:spPr>
          <a:xfrm>
            <a:off x="593725" y="636588"/>
            <a:ext cx="8229600" cy="5619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3.</a:t>
            </a: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创作作品获奖奖励计分</a:t>
            </a: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647" name="文本框 1"/>
          <p:cNvSpPr txBox="1"/>
          <p:nvPr/>
        </p:nvSpPr>
        <p:spPr>
          <a:xfrm>
            <a:off x="323850" y="5805488"/>
            <a:ext cx="589915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注：展览、竞赛活动不设等级奖的优秀奖参照银奖计分。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0" name="表格 -1"/>
          <p:cNvGraphicFramePr/>
          <p:nvPr/>
        </p:nvGraphicFramePr>
        <p:xfrm>
          <a:off x="627063" y="1854200"/>
          <a:ext cx="8039100" cy="45323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0765"/>
                <a:gridCol w="876300"/>
                <a:gridCol w="875665"/>
                <a:gridCol w="874395"/>
                <a:gridCol w="873760"/>
                <a:gridCol w="873760"/>
                <a:gridCol w="873760"/>
                <a:gridCol w="876935"/>
                <a:gridCol w="873760"/>
              </a:tblGrid>
              <a:tr h="5822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等级类别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第一名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第二名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第三名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第四名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第五名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第六名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第七名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第八名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4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A</a:t>
                      </a: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类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3000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1500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800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400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350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300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250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200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4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B</a:t>
                      </a: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类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1500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800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300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200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150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100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75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50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4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C</a:t>
                      </a: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类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800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300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200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150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100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75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50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30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8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D</a:t>
                      </a: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类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100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50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20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18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16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14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12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10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4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E</a:t>
                      </a: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类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50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30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10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 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 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 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 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 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4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F</a:t>
                      </a: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类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10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8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5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 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 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 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  <a:cs typeface="仿宋_GB2312" pitchFamily="49" charset="-122"/>
                        </a:rPr>
                        <a:t> </a:t>
                      </a:r>
                      <a:endParaRPr lang="en-US" altLang="zh-CN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000" b="1">
                        <a:solidFill>
                          <a:srgbClr val="000000"/>
                        </a:solidFill>
                        <a:latin typeface="仿宋_GB2312" pitchFamily="49" charset="-122"/>
                        <a:ea typeface="仿宋_GB2312" pitchFamily="49" charset="-122"/>
                        <a:cs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83" name="文本框 99"/>
          <p:cNvSpPr txBox="1"/>
          <p:nvPr/>
        </p:nvSpPr>
        <p:spPr>
          <a:xfrm>
            <a:off x="684213" y="1196975"/>
            <a:ext cx="5080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4</a:t>
            </a:r>
            <a:r>
              <a:rPr lang="zh-CN" altLang="en-US" sz="24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、 </a:t>
            </a:r>
            <a:r>
              <a:rPr lang="zh-CN" altLang="en-US" sz="2400" b="1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体育竞赛获奖计分表</a:t>
            </a:r>
            <a:endParaRPr lang="zh-CN" altLang="en-US" sz="2400" b="1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标题 23553"/>
          <p:cNvSpPr>
            <a:spLocks noGrp="1"/>
          </p:cNvSpPr>
          <p:nvPr>
            <p:ph type="title"/>
          </p:nvPr>
        </p:nvSpPr>
        <p:spPr>
          <a:xfrm>
            <a:off x="827088" y="476250"/>
            <a:ext cx="7931150" cy="863600"/>
          </a:xfrm>
          <a:ln/>
        </p:spPr>
        <p:txBody>
          <a:bodyPr anchor="ctr"/>
          <a:p>
            <a:pPr algn="l"/>
            <a:r>
              <a:rPr lang="zh-CN" altLang="en-US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五 科研项目奖励计分</a:t>
            </a:r>
            <a:endParaRPr lang="zh-CN" altLang="en-US" sz="3200" b="1" dirty="0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6626" name="文本占位符 23554"/>
          <p:cNvSpPr>
            <a:spLocks noGrp="1"/>
          </p:cNvSpPr>
          <p:nvPr>
            <p:ph idx="1"/>
          </p:nvPr>
        </p:nvSpPr>
        <p:spPr>
          <a:xfrm>
            <a:off x="395288" y="1055688"/>
            <a:ext cx="8229600" cy="4525962"/>
          </a:xfrm>
          <a:ln/>
        </p:spPr>
        <p:txBody>
          <a:bodyPr anchor="t"/>
          <a:p>
            <a:pPr>
              <a:lnSpc>
                <a:spcPct val="150000"/>
              </a:lnSpc>
              <a:buNone/>
            </a:pPr>
            <a:r>
              <a:rPr lang="en-US" altLang="zh-CN" b="1"/>
              <a:t>         </a:t>
            </a:r>
            <a:r>
              <a:rPr lang="zh-CN" altLang="en-US" sz="2800" b="1" dirty="0"/>
              <a:t>纵向项目以立项部门批准的项目计划任务</a:t>
            </a:r>
            <a:endParaRPr lang="zh-CN" altLang="en-US" sz="2800" b="1" dirty="0"/>
          </a:p>
          <a:p>
            <a:pPr>
              <a:lnSpc>
                <a:spcPct val="150000"/>
              </a:lnSpc>
              <a:buNone/>
            </a:pPr>
            <a:r>
              <a:rPr lang="zh-CN" altLang="en-US" sz="2800" b="1" dirty="0"/>
              <a:t>   为准；横向项目以合同书及到账经费收据为准。科研项目计分分两种情况：</a:t>
            </a:r>
            <a:endParaRPr lang="zh-CN" altLang="en-US" sz="2800" b="1" dirty="0"/>
          </a:p>
          <a:p>
            <a:pPr>
              <a:lnSpc>
                <a:spcPct val="150000"/>
              </a:lnSpc>
              <a:buNone/>
            </a:pPr>
            <a:r>
              <a:rPr lang="zh-CN" altLang="en-US" sz="2800" b="1" dirty="0"/>
              <a:t>（</a:t>
            </a:r>
            <a:r>
              <a:rPr lang="en-US" altLang="zh-CN" sz="2800" b="1"/>
              <a:t>1</a:t>
            </a:r>
            <a:r>
              <a:rPr lang="zh-CN" altLang="en-US" sz="2800" b="1" dirty="0"/>
              <a:t>）国家、部委和省级项目按项目级别属性计分；</a:t>
            </a:r>
            <a:endParaRPr lang="zh-CN" altLang="en-US" sz="2800" b="1" dirty="0"/>
          </a:p>
          <a:p>
            <a:pPr>
              <a:lnSpc>
                <a:spcPct val="150000"/>
              </a:lnSpc>
              <a:buNone/>
            </a:pPr>
            <a:r>
              <a:rPr lang="zh-CN" altLang="en-US" sz="2800" b="1" dirty="0"/>
              <a:t>（</a:t>
            </a:r>
            <a:r>
              <a:rPr lang="en-US" altLang="zh-CN" sz="2800" b="1"/>
              <a:t>2</a:t>
            </a:r>
            <a:r>
              <a:rPr lang="zh-CN" altLang="en-US" sz="2800" b="1" dirty="0"/>
              <a:t>）非财政性资金项目按到账经费计分，每万元  </a:t>
            </a:r>
            <a:endParaRPr lang="zh-CN" altLang="en-US" sz="2800" b="1" dirty="0"/>
          </a:p>
          <a:p>
            <a:pPr>
              <a:lnSpc>
                <a:spcPct val="150000"/>
              </a:lnSpc>
              <a:buNone/>
            </a:pPr>
            <a:r>
              <a:rPr lang="zh-CN" altLang="en-US" sz="2800" b="1" dirty="0"/>
              <a:t>         基准分计</a:t>
            </a:r>
            <a:r>
              <a:rPr lang="en-US" altLang="zh-CN" sz="2800" b="1"/>
              <a:t>50</a:t>
            </a:r>
            <a:r>
              <a:rPr lang="zh-CN" altLang="en-US" sz="2800" b="1" dirty="0"/>
              <a:t>分。 </a:t>
            </a:r>
            <a:r>
              <a:rPr lang="zh-CN" altLang="en-US" b="1" dirty="0"/>
              <a:t>   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7696" name="表格 27695"/>
          <p:cNvGraphicFramePr/>
          <p:nvPr/>
        </p:nvGraphicFramePr>
        <p:xfrm>
          <a:off x="611188" y="831850"/>
          <a:ext cx="7993062" cy="4154488"/>
        </p:xfrm>
        <a:graphic>
          <a:graphicData uri="http://schemas.openxmlformats.org/drawingml/2006/table">
            <a:tbl>
              <a:tblPr/>
              <a:tblGrid>
                <a:gridCol w="1795463"/>
                <a:gridCol w="1436687"/>
                <a:gridCol w="2060575"/>
                <a:gridCol w="1350963"/>
                <a:gridCol w="1349375"/>
              </a:tblGrid>
              <a:tr h="6080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资金来源属性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ea typeface="仿宋_GB2312" pitchFamily="49" charset="-122"/>
                        </a:rPr>
                        <a:t>类别</a:t>
                      </a:r>
                      <a:endParaRPr lang="zh-CN" altLang="en-US" sz="20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项目级别属性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ea typeface="仿宋_GB2312" pitchFamily="49" charset="-122"/>
                        </a:rPr>
                        <a:t>分值</a:t>
                      </a:r>
                      <a:endParaRPr lang="zh-CN" altLang="en-US" sz="20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ea typeface="仿宋_GB2312" pitchFamily="49" charset="-122"/>
                        </a:rPr>
                        <a:t>权重</a:t>
                      </a:r>
                      <a:endParaRPr lang="zh-CN" altLang="en-US" sz="20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 rowSpan="5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财政性资金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ea typeface="仿宋_GB2312" pitchFamily="49" charset="-122"/>
                        </a:rPr>
                        <a:t>国家</a:t>
                      </a:r>
                      <a:endParaRPr lang="zh-CN" altLang="en-US" sz="2000" b="1" dirty="0">
                        <a:ea typeface="仿宋_GB2312" pitchFamily="49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ea typeface="仿宋_GB2312" pitchFamily="49" charset="-122"/>
                        </a:rPr>
                        <a:t>部委</a:t>
                      </a:r>
                      <a:endParaRPr lang="zh-CN" altLang="en-US" sz="20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重大项目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-342900" algn="ctr">
                        <a:buNone/>
                      </a:pPr>
                      <a:r>
                        <a:rPr lang="en-US" altLang="zh-CN" sz="2000" b="1">
                          <a:ea typeface="仿宋_GB2312" pitchFamily="49" charset="-122"/>
                        </a:rPr>
                        <a:t>    6000 </a:t>
                      </a:r>
                      <a:endParaRPr lang="en-US" altLang="zh-CN" sz="20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20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Times New Roman" panose="02020603050405020304" pitchFamily="18" charset="0"/>
                          <a:ea typeface="仿宋_GB2312" pitchFamily="49" charset="-122"/>
                          <a:sym typeface="宋体" panose="02010600030101010101" pitchFamily="2" charset="-122"/>
                        </a:rPr>
                        <a:t>重点项目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仿宋_GB2312" pitchFamily="49" charset="-122"/>
                        <a:sym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ea typeface="仿宋_GB2312" pitchFamily="49" charset="-122"/>
                        </a:rPr>
                        <a:t>    3000</a:t>
                      </a:r>
                      <a:endParaRPr lang="en-US" altLang="zh-CN" sz="20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20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7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-342900" algn="ctr">
                        <a:buNone/>
                      </a:pPr>
                      <a:r>
                        <a:rPr lang="zh-CN" altLang="en-US" sz="2000" b="1" dirty="0">
                          <a:latin typeface="Times New Roman" panose="02020603050405020304" pitchFamily="18" charset="0"/>
                          <a:ea typeface="仿宋_GB2312" pitchFamily="49" charset="-122"/>
                          <a:sym typeface="宋体" panose="02010600030101010101" pitchFamily="2" charset="-122"/>
                        </a:rPr>
                        <a:t>一般项目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仿宋_GB2312" pitchFamily="49" charset="-122"/>
                        <a:sym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-342900" algn="ctr">
                        <a:buNone/>
                      </a:pPr>
                      <a:r>
                        <a:rPr lang="en-US" altLang="zh-CN" sz="2000" b="1">
                          <a:ea typeface="仿宋_GB2312" pitchFamily="49" charset="-122"/>
                        </a:rPr>
                        <a:t>    2000 </a:t>
                      </a:r>
                      <a:endParaRPr lang="en-US" altLang="zh-CN" sz="20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20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ea typeface="仿宋_GB2312" pitchFamily="49" charset="-122"/>
                        </a:rPr>
                        <a:t>小额项目</a:t>
                      </a:r>
                      <a:endParaRPr lang="zh-CN" altLang="en-US" sz="2000" b="1" dirty="0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-342900" algn="ctr">
                        <a:buNone/>
                      </a:pPr>
                      <a:endParaRPr lang="en-US" altLang="zh-CN" sz="20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ea typeface="仿宋_GB2312" pitchFamily="49" charset="-122"/>
                        </a:rPr>
                        <a:t>3</a:t>
                      </a:r>
                      <a:endParaRPr lang="en-US" altLang="zh-CN" sz="20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省市级项目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ea typeface="仿宋_GB2312" pitchFamily="49" charset="-122"/>
                        </a:rPr>
                        <a:t>1.4</a:t>
                      </a:r>
                      <a:endParaRPr lang="en-US" altLang="zh-CN" sz="20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非财政性资金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2000" b="1"/>
                        <a:t>      </a:t>
                      </a:r>
                      <a:r>
                        <a:rPr lang="zh-CN" altLang="en-US" sz="2000" b="1" dirty="0"/>
                        <a:t>横向、国际合作项目</a:t>
                      </a:r>
                      <a:endParaRPr lang="zh-CN" altLang="en-US" sz="2000" b="1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>
                          <a:ea typeface="仿宋_GB2312" pitchFamily="49" charset="-122"/>
                        </a:rPr>
                        <a:t>1</a:t>
                      </a:r>
                      <a:endParaRPr lang="en-US" altLang="zh-CN" sz="2000" b="1">
                        <a:ea typeface="仿宋_GB2312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90" name="矩形 24717"/>
          <p:cNvSpPr/>
          <p:nvPr/>
        </p:nvSpPr>
        <p:spPr>
          <a:xfrm>
            <a:off x="611188" y="5253038"/>
            <a:ext cx="7561262" cy="582612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zh-CN" altLang="en-US" sz="1600" b="1" dirty="0">
                <a:latin typeface="Times New Roman" panose="02020603050405020304" pitchFamily="18" charset="0"/>
                <a:ea typeface="楷体_GB2312" pitchFamily="49" charset="-122"/>
              </a:rPr>
              <a:t>注：①重大、重点以国家社科重大、重点项目为标准；一般项目以教育部一般项目为标准。③小于</a:t>
            </a:r>
            <a:r>
              <a:rPr lang="en-US" altLang="zh-CN" sz="1600" b="1">
                <a:latin typeface="Times New Roman" panose="02020603050405020304" pitchFamily="18" charset="0"/>
                <a:ea typeface="楷体_GB2312" pitchFamily="49" charset="-122"/>
              </a:rPr>
              <a:t>8</a:t>
            </a:r>
            <a:r>
              <a:rPr lang="zh-CN" altLang="en-US" sz="1600" b="1" dirty="0">
                <a:latin typeface="Times New Roman" panose="02020603050405020304" pitchFamily="18" charset="0"/>
                <a:ea typeface="楷体_GB2312" pitchFamily="49" charset="-122"/>
              </a:rPr>
              <a:t>万元的国家、部委项目为小额项目。</a:t>
            </a:r>
            <a:endParaRPr lang="zh-CN" altLang="en-US" sz="16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7691" name="文本框 1"/>
          <p:cNvSpPr txBox="1"/>
          <p:nvPr/>
        </p:nvSpPr>
        <p:spPr>
          <a:xfrm>
            <a:off x="3273425" y="460375"/>
            <a:ext cx="2944813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>
                <a:latin typeface="Arial" panose="020B0604020202020204" pitchFamily="34" charset="0"/>
                <a:ea typeface="宋体" panose="02010600030101010101" pitchFamily="2" charset="-122"/>
              </a:rPr>
              <a:t>表10  科研项目计分表</a:t>
            </a:r>
            <a:endParaRPr lang="zh-CN" altLang="en-US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标题 307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ln/>
        </p:spPr>
        <p:txBody>
          <a:bodyPr anchor="ctr"/>
          <a:p>
            <a:r>
              <a:rPr lang="zh-CN" altLang="en-US" sz="4000" dirty="0">
                <a:solidFill>
                  <a:srgbClr val="0000FF"/>
                </a:solidFill>
              </a:rPr>
              <a:t>测算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28674" name="文本占位符 30722"/>
          <p:cNvSpPr>
            <a:spLocks noGrp="1"/>
          </p:cNvSpPr>
          <p:nvPr>
            <p:ph type="body" sz="half" idx="1"/>
          </p:nvPr>
        </p:nvSpPr>
        <p:spPr>
          <a:xfrm>
            <a:off x="457200" y="1052513"/>
            <a:ext cx="8075613" cy="2160587"/>
          </a:xfrm>
          <a:ln/>
        </p:spPr>
        <p:txBody>
          <a:bodyPr anchor="t"/>
          <a:p>
            <a:pPr>
              <a:lnSpc>
                <a:spcPct val="150000"/>
              </a:lnSpc>
            </a:pPr>
            <a:r>
              <a:rPr lang="zh-CN" altLang="en-US" sz="2000" b="1" dirty="0"/>
              <a:t>测算的目的是为了保证新版</a:t>
            </a:r>
            <a:r>
              <a:rPr lang="en-US" altLang="zh-CN" sz="2000" b="1"/>
              <a:t>《</a:t>
            </a:r>
            <a:r>
              <a:rPr lang="zh-CN" altLang="en-US" sz="2000" b="1" dirty="0"/>
              <a:t>评价办法</a:t>
            </a:r>
            <a:r>
              <a:rPr lang="en-US" altLang="zh-CN" sz="2000" b="1"/>
              <a:t>》</a:t>
            </a:r>
            <a:r>
              <a:rPr lang="zh-CN" altLang="en-US" sz="2000" b="1" dirty="0"/>
              <a:t>的科学性与合理性。</a:t>
            </a:r>
            <a:endParaRPr lang="zh-CN" altLang="en-US" sz="2000" b="1" dirty="0"/>
          </a:p>
          <a:p>
            <a:pPr>
              <a:lnSpc>
                <a:spcPct val="150000"/>
              </a:lnSpc>
            </a:pPr>
            <a:r>
              <a:rPr lang="zh-CN" altLang="en-US" sz="2000" b="1" dirty="0"/>
              <a:t>测算的时间段为</a:t>
            </a:r>
            <a:r>
              <a:rPr lang="en-US" altLang="zh-CN" sz="2000" b="1"/>
              <a:t>2012.7.1-2016.6.30</a:t>
            </a:r>
            <a:endParaRPr lang="en-US" altLang="zh-CN" sz="2000" b="1"/>
          </a:p>
          <a:p>
            <a:pPr>
              <a:lnSpc>
                <a:spcPct val="150000"/>
              </a:lnSpc>
            </a:pPr>
            <a:r>
              <a:rPr lang="zh-CN" altLang="en-US" sz="2000" b="1" dirty="0"/>
              <a:t>测算的内容为论文、著作、获奖、项目等。</a:t>
            </a:r>
            <a:endParaRPr lang="zh-CN" altLang="en-US" sz="2000" b="1" dirty="0"/>
          </a:p>
          <a:p>
            <a:pPr>
              <a:lnSpc>
                <a:spcPct val="150000"/>
              </a:lnSpc>
            </a:pPr>
            <a:r>
              <a:rPr lang="zh-CN" altLang="en-US" sz="2000" b="1" dirty="0"/>
              <a:t>测算结果基本符合预期目的。</a:t>
            </a:r>
            <a:endParaRPr lang="zh-CN" altLang="en-US" sz="2000" b="1" dirty="0"/>
          </a:p>
        </p:txBody>
      </p:sp>
      <p:graphicFrame>
        <p:nvGraphicFramePr>
          <p:cNvPr id="30907" name="内容占位符 30906"/>
          <p:cNvGraphicFramePr/>
          <p:nvPr>
            <p:ph sz="half" idx="2"/>
          </p:nvPr>
        </p:nvGraphicFramePr>
        <p:xfrm>
          <a:off x="457200" y="3376613"/>
          <a:ext cx="7786688" cy="2463800"/>
        </p:xfrm>
        <a:graphic>
          <a:graphicData uri="http://schemas.openxmlformats.org/drawingml/2006/table">
            <a:tbl>
              <a:tblPr/>
              <a:tblGrid>
                <a:gridCol w="1298575"/>
                <a:gridCol w="1296988"/>
                <a:gridCol w="1298575"/>
                <a:gridCol w="1296987"/>
                <a:gridCol w="1298575"/>
                <a:gridCol w="1296988"/>
              </a:tblGrid>
              <a:tr h="505460">
                <a:tc gridSpan="6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/>
                        <a:t>表</a:t>
                      </a:r>
                      <a:r>
                        <a:rPr lang="en-US" altLang="zh-CN" sz="2400" b="1" dirty="0"/>
                        <a:t>11  </a:t>
                      </a:r>
                      <a:r>
                        <a:rPr lang="zh-CN" altLang="en-US" sz="2400" b="1" dirty="0"/>
                        <a:t>新旧评价方案测算对比表</a:t>
                      </a:r>
                      <a:r>
                        <a:rPr lang="zh-CN" altLang="en-US" dirty="0"/>
                        <a:t> 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016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论文</a:t>
                      </a:r>
                      <a:endParaRPr lang="zh-CN" altLang="en-US" sz="1600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著作</a:t>
                      </a:r>
                      <a:endParaRPr lang="zh-CN" altLang="en-US" sz="1600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获奖</a:t>
                      </a:r>
                      <a:endParaRPr lang="zh-CN" altLang="en-US" sz="1600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项目</a:t>
                      </a:r>
                      <a:endParaRPr lang="zh-CN" altLang="en-US" sz="1600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总分</a:t>
                      </a:r>
                      <a:endParaRPr lang="zh-CN" altLang="en-US" sz="1600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旧方案</a:t>
                      </a:r>
                      <a:endParaRPr lang="zh-CN" altLang="en-US" sz="16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573470</a:t>
                      </a:r>
                      <a:endParaRPr lang="en-US" altLang="zh-CN" sz="16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311360</a:t>
                      </a:r>
                      <a:endParaRPr lang="en-US" altLang="zh-CN" sz="16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93890</a:t>
                      </a:r>
                      <a:endParaRPr lang="en-US" altLang="zh-CN" sz="16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389432</a:t>
                      </a:r>
                      <a:endParaRPr lang="en-US" altLang="zh-CN" sz="16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1368152</a:t>
                      </a:r>
                      <a:endParaRPr lang="en-US" altLang="zh-CN" sz="16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新方案</a:t>
                      </a:r>
                      <a:endParaRPr lang="zh-CN" altLang="en-US" sz="16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590851</a:t>
                      </a:r>
                      <a:endParaRPr lang="en-US" altLang="zh-CN" sz="16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301427</a:t>
                      </a:r>
                      <a:endParaRPr lang="en-US" altLang="zh-CN" sz="16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123675</a:t>
                      </a:r>
                      <a:endParaRPr lang="en-US" altLang="zh-CN" sz="16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473289</a:t>
                      </a:r>
                      <a:endParaRPr lang="en-US" altLang="zh-CN" sz="16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1489242</a:t>
                      </a:r>
                      <a:endParaRPr lang="en-US" altLang="zh-CN" sz="16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增加比例</a:t>
                      </a:r>
                      <a:endParaRPr lang="zh-CN" altLang="en-US" sz="16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3.03%</a:t>
                      </a:r>
                      <a:endParaRPr lang="en-US" altLang="zh-CN" sz="16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-3%</a:t>
                      </a:r>
                      <a:endParaRPr lang="en-US" altLang="zh-CN" sz="16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31.72%</a:t>
                      </a:r>
                      <a:endParaRPr lang="en-US" altLang="zh-CN" sz="16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21.5%</a:t>
                      </a:r>
                      <a:endParaRPr lang="en-US" altLang="zh-CN" sz="16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8.9%</a:t>
                      </a:r>
                      <a:endParaRPr lang="en-US" altLang="zh-CN" sz="16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文本框 44036"/>
          <p:cNvSpPr txBox="1"/>
          <p:nvPr/>
        </p:nvSpPr>
        <p:spPr>
          <a:xfrm>
            <a:off x="827088" y="1916113"/>
            <a:ext cx="7345362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6000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6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谢  谢</a:t>
            </a:r>
            <a:endParaRPr lang="zh-CN" altLang="en-US" sz="6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307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评价类别</a:t>
            </a:r>
            <a:endParaRPr lang="zh-CN" altLang="en-US" sz="32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5122" name="文本占位符 3074"/>
          <p:cNvSpPr>
            <a:spLocks noGrp="1"/>
          </p:cNvSpPr>
          <p:nvPr>
            <p:ph idx="1"/>
          </p:nvPr>
        </p:nvSpPr>
        <p:spPr>
          <a:xfrm>
            <a:off x="611188" y="1412875"/>
            <a:ext cx="8229600" cy="5040313"/>
          </a:xfrm>
          <a:ln/>
        </p:spPr>
        <p:txBody>
          <a:bodyPr anchor="t"/>
          <a:p>
            <a:pPr>
              <a:lnSpc>
                <a:spcPct val="12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积分制</a:t>
            </a:r>
            <a:r>
              <a:rPr lang="zh-CN" altLang="en-US" sz="2800" b="1" dirty="0"/>
              <a:t>，分五类（三主两辅）：</a:t>
            </a:r>
            <a:endParaRPr lang="zh-CN" altLang="en-US" sz="2800" b="1" dirty="0"/>
          </a:p>
          <a:p>
            <a:pPr>
              <a:lnSpc>
                <a:spcPct val="12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00FF"/>
                </a:solidFill>
                <a:ea typeface="黑体" panose="02010609060101010101" pitchFamily="49" charset="-122"/>
              </a:rPr>
              <a:t>    </a:t>
            </a:r>
            <a:r>
              <a:rPr lang="zh-CN" altLang="en-US" sz="2800" dirty="0"/>
              <a:t>    （</a:t>
            </a:r>
            <a:r>
              <a:rPr lang="en-US" altLang="zh-CN" sz="2800" b="1"/>
              <a:t>1</a:t>
            </a:r>
            <a:r>
              <a:rPr lang="zh-CN" altLang="en-US" sz="2800" b="1" dirty="0"/>
              <a:t>）论文、咨询报告成果计分；</a:t>
            </a:r>
            <a:endParaRPr lang="zh-CN" altLang="en-US" sz="2800" b="1" dirty="0"/>
          </a:p>
          <a:p>
            <a:pPr>
              <a:lnSpc>
                <a:spcPct val="125000"/>
              </a:lnSpc>
              <a:spcBef>
                <a:spcPct val="0"/>
              </a:spcBef>
              <a:buNone/>
            </a:pPr>
            <a:r>
              <a:rPr lang="zh-CN" altLang="en-US" sz="2800" b="1" dirty="0"/>
              <a:t>        （</a:t>
            </a:r>
            <a:r>
              <a:rPr lang="en-US" altLang="zh-CN" sz="2800" b="1"/>
              <a:t>2</a:t>
            </a:r>
            <a:r>
              <a:rPr lang="zh-CN" altLang="en-US" sz="2800" b="1" dirty="0"/>
              <a:t>）专著、编著、译著、教材、工具书、参考书、古籍整理等成果计分；</a:t>
            </a:r>
            <a:endParaRPr lang="zh-CN" altLang="en-US" sz="2800" b="1" dirty="0"/>
          </a:p>
          <a:p>
            <a:pPr>
              <a:lnSpc>
                <a:spcPct val="125000"/>
              </a:lnSpc>
              <a:spcBef>
                <a:spcPct val="0"/>
              </a:spcBef>
              <a:buNone/>
            </a:pPr>
            <a:r>
              <a:rPr lang="zh-CN" altLang="en-US" sz="2800" b="1" dirty="0"/>
              <a:t>        （</a:t>
            </a:r>
            <a:r>
              <a:rPr lang="en-US" altLang="zh-CN" sz="2800" b="1"/>
              <a:t>3</a:t>
            </a:r>
            <a:r>
              <a:rPr lang="zh-CN" altLang="en-US" sz="2800" b="1" dirty="0"/>
              <a:t>）创作作品成果计分</a:t>
            </a:r>
            <a:r>
              <a:rPr lang="en-US" altLang="zh-CN" sz="2800" b="1"/>
              <a:t>;</a:t>
            </a:r>
            <a:endParaRPr lang="en-US" altLang="zh-CN" sz="2800" b="1"/>
          </a:p>
          <a:p>
            <a:pPr>
              <a:lnSpc>
                <a:spcPct val="12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00FF"/>
                </a:solidFill>
                <a:ea typeface="黑体" panose="02010609060101010101" pitchFamily="49" charset="-122"/>
              </a:rPr>
              <a:t>   </a:t>
            </a:r>
            <a:r>
              <a:rPr lang="zh-CN" altLang="en-US" sz="2800" b="1" dirty="0"/>
              <a:t>     （</a:t>
            </a:r>
            <a:r>
              <a:rPr lang="en-US" altLang="zh-CN" sz="2800" b="1"/>
              <a:t>4</a:t>
            </a:r>
            <a:r>
              <a:rPr lang="zh-CN" altLang="en-US" sz="2800" b="1" dirty="0"/>
              <a:t>）科研成果获奖奖励计分；</a:t>
            </a:r>
            <a:endParaRPr lang="zh-CN" altLang="en-US" sz="2800" b="1" dirty="0"/>
          </a:p>
          <a:p>
            <a:pPr>
              <a:lnSpc>
                <a:spcPct val="125000"/>
              </a:lnSpc>
              <a:spcBef>
                <a:spcPct val="0"/>
              </a:spcBef>
              <a:buNone/>
            </a:pPr>
            <a:r>
              <a:rPr lang="zh-CN" altLang="en-US" sz="2800" b="1" dirty="0"/>
              <a:t>        （</a:t>
            </a:r>
            <a:r>
              <a:rPr lang="en-US" altLang="zh-CN" sz="2800" b="1"/>
              <a:t>5</a:t>
            </a:r>
            <a:r>
              <a:rPr lang="zh-CN" altLang="en-US" sz="2800" b="1" dirty="0"/>
              <a:t>）科研项目申报成功奖励计分。</a:t>
            </a:r>
            <a:endParaRPr lang="zh-CN" alt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标题 409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ln/>
        </p:spPr>
        <p:txBody>
          <a:bodyPr anchor="ctr"/>
          <a:p>
            <a:pPr algn="l"/>
            <a:r>
              <a:rPr lang="zh-CN" altLang="en-US" sz="3200" dirty="0">
                <a:solidFill>
                  <a:srgbClr val="0000FF"/>
                </a:solidFill>
                <a:ea typeface="黑体" panose="02010609060101010101" pitchFamily="49" charset="-122"/>
              </a:rPr>
              <a:t>一、论文、咨询报告计分</a:t>
            </a:r>
            <a:endParaRPr lang="zh-CN" altLang="en-US" sz="3200" dirty="0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6146" name="文本占位符 4098"/>
          <p:cNvSpPr>
            <a:spLocks noGrp="1"/>
          </p:cNvSpPr>
          <p:nvPr>
            <p:ph idx="1"/>
          </p:nvPr>
        </p:nvSpPr>
        <p:spPr>
          <a:xfrm>
            <a:off x="107950" y="1052513"/>
            <a:ext cx="9036050" cy="5472112"/>
          </a:xfrm>
          <a:ln/>
        </p:spPr>
        <p:txBody>
          <a:bodyPr anchor="t"/>
          <a:p>
            <a:pPr>
              <a:lnSpc>
                <a:spcPct val="130000"/>
              </a:lnSpc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（一）论文计分 </a:t>
            </a:r>
            <a:endParaRPr lang="zh-CN" altLang="en-US" sz="24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  <a:buNone/>
            </a:pPr>
            <a:r>
              <a:rPr lang="zh-CN" altLang="en-US" sz="2400" b="1">
                <a:solidFill>
                  <a:srgbClr val="FF3300"/>
                </a:solidFill>
              </a:rPr>
              <a:t>   </a:t>
            </a:r>
            <a:r>
              <a:rPr lang="zh-CN" altLang="en-US" sz="2400" b="1"/>
              <a:t> </a:t>
            </a:r>
            <a:r>
              <a:rPr lang="en-US" altLang="zh-CN" sz="2400" b="1"/>
              <a:t>1.</a:t>
            </a:r>
            <a:r>
              <a:rPr lang="zh-CN" altLang="en-US" sz="2400" b="1" dirty="0"/>
              <a:t>论文计分分类（</a:t>
            </a:r>
            <a:r>
              <a:rPr lang="en-US" altLang="zh-CN" sz="2400" b="1"/>
              <a:t>Ⅰ</a:t>
            </a:r>
            <a:r>
              <a:rPr lang="zh-CN" altLang="en-US" sz="2400" b="1" dirty="0"/>
              <a:t>类刊物、</a:t>
            </a:r>
            <a:r>
              <a:rPr lang="en-US" altLang="zh-CN" sz="2400" b="1"/>
              <a:t>Ⅱ</a:t>
            </a:r>
            <a:r>
              <a:rPr lang="zh-CN" altLang="en-US" sz="2400" b="1" dirty="0"/>
              <a:t>类刊物）</a:t>
            </a:r>
            <a:endParaRPr lang="zh-CN" altLang="en-US" sz="2400" b="1" dirty="0"/>
          </a:p>
          <a:p>
            <a:pPr>
              <a:lnSpc>
                <a:spcPct val="130000"/>
              </a:lnSpc>
              <a:buNone/>
            </a:pPr>
            <a:r>
              <a:rPr lang="en-US" altLang="zh-CN" sz="2400" b="1"/>
              <a:t>      Ⅰ</a:t>
            </a:r>
            <a:r>
              <a:rPr lang="zh-CN" altLang="en-US" sz="2400" b="1" dirty="0"/>
              <a:t>类期刊入选范围：</a:t>
            </a:r>
            <a:endParaRPr lang="zh-CN" altLang="en-US" sz="2400" b="1" dirty="0"/>
          </a:p>
          <a:p>
            <a:pPr>
              <a:spcBef>
                <a:spcPct val="0"/>
              </a:spcBef>
              <a:buNone/>
            </a:pPr>
            <a:r>
              <a:rPr lang="zh-CN" altLang="en-US" sz="2400" b="1" dirty="0"/>
              <a:t>      （</a:t>
            </a:r>
            <a:r>
              <a:rPr lang="en-US" altLang="zh-CN" sz="2400" b="1"/>
              <a:t>1</a:t>
            </a:r>
            <a:r>
              <a:rPr lang="zh-CN" altLang="en-US" sz="2400" b="1" dirty="0"/>
              <a:t>）</a:t>
            </a:r>
            <a:r>
              <a:rPr lang="en-US" altLang="zh-CN" sz="2400" b="1"/>
              <a:t>《</a:t>
            </a:r>
            <a:r>
              <a:rPr lang="zh-CN" altLang="en-US" sz="2400" b="1" dirty="0"/>
              <a:t>中文社会科学引文索引</a:t>
            </a:r>
            <a:r>
              <a:rPr lang="en-US" altLang="zh-CN" sz="2400" b="1"/>
              <a:t>CSSCI》</a:t>
            </a:r>
            <a:r>
              <a:rPr lang="zh-CN" altLang="en-US" sz="2400" b="1" dirty="0"/>
              <a:t>（南京大学）</a:t>
            </a:r>
            <a:endParaRPr lang="zh-CN" altLang="en-US" sz="2400" b="1" dirty="0"/>
          </a:p>
          <a:p>
            <a:pPr>
              <a:spcBef>
                <a:spcPct val="0"/>
              </a:spcBef>
              <a:buNone/>
            </a:pPr>
            <a:r>
              <a:rPr lang="zh-CN" altLang="en-US" sz="2400" b="1" dirty="0"/>
              <a:t>      （</a:t>
            </a:r>
            <a:r>
              <a:rPr lang="en-US" altLang="zh-CN" sz="2400" b="1"/>
              <a:t>2</a:t>
            </a:r>
            <a:r>
              <a:rPr lang="zh-CN" altLang="en-US" sz="2400" b="1" dirty="0"/>
              <a:t>）</a:t>
            </a:r>
            <a:r>
              <a:rPr lang="en-US" altLang="zh-CN" sz="2400" b="1"/>
              <a:t>《</a:t>
            </a:r>
            <a:r>
              <a:rPr lang="zh-CN" altLang="en-US" sz="2400" b="1" dirty="0"/>
              <a:t>中国人文社会科学核心期刊要览</a:t>
            </a:r>
            <a:r>
              <a:rPr lang="en-US" altLang="zh-CN" sz="2400" b="1"/>
              <a:t>》</a:t>
            </a:r>
            <a:r>
              <a:rPr lang="zh-CN" altLang="en-US" sz="2400" b="1" dirty="0"/>
              <a:t>（中国社会科学院）</a:t>
            </a:r>
            <a:endParaRPr lang="zh-CN" altLang="en-US" sz="2400" b="1"/>
          </a:p>
          <a:p>
            <a:pPr>
              <a:spcBef>
                <a:spcPct val="0"/>
              </a:spcBef>
              <a:buNone/>
            </a:pPr>
            <a:r>
              <a:rPr lang="zh-CN" altLang="en-US" sz="2400" b="1" dirty="0"/>
              <a:t>      （</a:t>
            </a:r>
            <a:r>
              <a:rPr lang="en-US" altLang="zh-CN" sz="2400" b="1"/>
              <a:t>3</a:t>
            </a:r>
            <a:r>
              <a:rPr lang="zh-CN" altLang="en-US" sz="2400" b="1" dirty="0"/>
              <a:t>）</a:t>
            </a:r>
            <a:r>
              <a:rPr lang="en-US" altLang="zh-CN" sz="2400" b="1">
                <a:sym typeface="宋体" panose="02010600030101010101" pitchFamily="2" charset="-122"/>
              </a:rPr>
              <a:t>《</a:t>
            </a:r>
            <a:r>
              <a:rPr lang="zh-CN" altLang="en-US" sz="2400" b="1" dirty="0">
                <a:sym typeface="宋体" panose="02010600030101010101" pitchFamily="2" charset="-122"/>
              </a:rPr>
              <a:t>中文核心期刊要目总览</a:t>
            </a:r>
            <a:r>
              <a:rPr lang="en-US" altLang="zh-CN" sz="2400" b="1">
                <a:sym typeface="宋体" panose="02010600030101010101" pitchFamily="2" charset="-122"/>
              </a:rPr>
              <a:t>》</a:t>
            </a:r>
            <a:r>
              <a:rPr lang="zh-CN" altLang="en-US" sz="2400" b="1" dirty="0">
                <a:sym typeface="宋体" panose="02010600030101010101" pitchFamily="2" charset="-122"/>
              </a:rPr>
              <a:t>（北京大学）</a:t>
            </a:r>
            <a:endParaRPr lang="zh-CN" altLang="en-US" sz="2400" b="1" dirty="0">
              <a:sym typeface="宋体" panose="02010600030101010101" pitchFamily="2" charset="-122"/>
            </a:endParaRPr>
          </a:p>
          <a:p>
            <a:pPr>
              <a:spcBef>
                <a:spcPct val="0"/>
              </a:spcBef>
              <a:buNone/>
            </a:pPr>
            <a:r>
              <a:rPr lang="zh-CN" altLang="en-US" sz="2400" b="1" dirty="0"/>
              <a:t>      （</a:t>
            </a:r>
            <a:r>
              <a:rPr lang="en-US" altLang="zh-CN" sz="2400" b="1"/>
              <a:t>4</a:t>
            </a:r>
            <a:r>
              <a:rPr lang="zh-CN" altLang="en-US" sz="2400" b="1" dirty="0"/>
              <a:t>）</a:t>
            </a:r>
            <a:r>
              <a:rPr lang="en-US" altLang="zh-CN" sz="2400" b="1">
                <a:sym typeface="宋体" panose="02010600030101010101" pitchFamily="2" charset="-122"/>
              </a:rPr>
              <a:t>《</a:t>
            </a:r>
            <a:r>
              <a:rPr lang="zh-CN" altLang="en-US" sz="2400" b="1" dirty="0">
                <a:sym typeface="宋体" panose="02010600030101010101" pitchFamily="2" charset="-122"/>
              </a:rPr>
              <a:t>中国学术期刊评价研究报告</a:t>
            </a:r>
            <a:r>
              <a:rPr lang="en-US" altLang="zh-CN" sz="2400" b="1">
                <a:sym typeface="宋体" panose="02010600030101010101" pitchFamily="2" charset="-122"/>
              </a:rPr>
              <a:t>》 </a:t>
            </a:r>
            <a:r>
              <a:rPr lang="zh-CN" altLang="en-US" sz="2400" b="1" dirty="0">
                <a:sym typeface="宋体" panose="02010600030101010101" pitchFamily="2" charset="-122"/>
              </a:rPr>
              <a:t>（武汉大学）</a:t>
            </a:r>
            <a:endParaRPr lang="zh-CN" altLang="en-US" sz="2400" b="1" dirty="0"/>
          </a:p>
          <a:p>
            <a:pPr>
              <a:spcBef>
                <a:spcPct val="0"/>
              </a:spcBef>
              <a:buNone/>
            </a:pPr>
            <a:r>
              <a:rPr lang="zh-CN" altLang="en-US" sz="2400" b="1" dirty="0"/>
              <a:t>      （</a:t>
            </a:r>
            <a:r>
              <a:rPr lang="en-US" altLang="zh-CN" sz="2400" b="1"/>
              <a:t>5</a:t>
            </a:r>
            <a:r>
              <a:rPr lang="zh-CN" altLang="en-US" sz="2400" b="1" dirty="0"/>
              <a:t>）音乐、体育、美术、外语、新闻广告、影视文学等相关学科补充期刊。 </a:t>
            </a:r>
            <a:endParaRPr lang="zh-CN" altLang="en-US" sz="2400" b="1" dirty="0"/>
          </a:p>
          <a:p>
            <a:pPr>
              <a:spcBef>
                <a:spcPct val="0"/>
              </a:spcBef>
              <a:buNone/>
            </a:pPr>
            <a:endParaRPr lang="zh-CN" altLang="en-US" sz="2400" b="1" dirty="0"/>
          </a:p>
          <a:p>
            <a:pPr>
              <a:spcBef>
                <a:spcPct val="0"/>
              </a:spcBef>
              <a:buNone/>
            </a:pPr>
            <a:r>
              <a:rPr lang="en-US" altLang="zh-CN" sz="2400" b="1"/>
              <a:t>       Ⅱ</a:t>
            </a:r>
            <a:r>
              <a:rPr lang="zh-CN" altLang="en-US" sz="2400" b="1" dirty="0"/>
              <a:t>类期刊：</a:t>
            </a:r>
            <a:endParaRPr lang="zh-CN" altLang="en-US" sz="2400" b="1" dirty="0"/>
          </a:p>
          <a:p>
            <a:pPr>
              <a:buNone/>
            </a:pPr>
            <a:r>
              <a:rPr lang="zh-CN" altLang="en-US" sz="2400" b="1" dirty="0"/>
              <a:t>         除Ⅰ类刊物外国家新闻出版广电总局认定的学术期刊和</a:t>
            </a:r>
            <a:endParaRPr lang="zh-CN" altLang="en-US" sz="2400" b="1" dirty="0"/>
          </a:p>
          <a:p>
            <a:pPr>
              <a:buNone/>
            </a:pPr>
            <a:r>
              <a:rPr lang="zh-CN" altLang="en-US" sz="2400" b="1" dirty="0"/>
              <a:t>    公开发行的报纸。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文本占位符 7170"/>
          <p:cNvSpPr>
            <a:spLocks noGrp="1"/>
          </p:cNvSpPr>
          <p:nvPr>
            <p:ph idx="1"/>
          </p:nvPr>
        </p:nvSpPr>
        <p:spPr>
          <a:xfrm>
            <a:off x="395288" y="1989138"/>
            <a:ext cx="8353425" cy="3384550"/>
          </a:xfrm>
          <a:ln/>
        </p:spPr>
        <p:txBody>
          <a:bodyPr anchor="t"/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/>
              <a:t>1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sz="2400" b="1" dirty="0"/>
              <a:t>在</a:t>
            </a:r>
            <a:r>
              <a:rPr lang="en-US" altLang="zh-CN" sz="2400" b="1"/>
              <a:t>Ⅰ</a:t>
            </a:r>
            <a:r>
              <a:rPr lang="zh-CN" altLang="en-US" sz="2400" b="1" dirty="0"/>
              <a:t>类期刊上发表的论文计分</a:t>
            </a:r>
            <a:endParaRPr lang="zh-CN" altLang="en-US" sz="2400" b="1" dirty="0"/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/>
              <a:t>         每篇基准分计</a:t>
            </a:r>
            <a:r>
              <a:rPr lang="en-US" altLang="zh-CN" sz="2400" b="1"/>
              <a:t>100</a:t>
            </a:r>
            <a:r>
              <a:rPr lang="zh-CN" altLang="en-US" sz="2400" b="1" dirty="0"/>
              <a:t>分。</a:t>
            </a:r>
            <a:r>
              <a:rPr lang="zh-CN" altLang="en-US" sz="2400" dirty="0"/>
              <a:t> </a:t>
            </a:r>
            <a:endParaRPr lang="zh-CN" altLang="en-US" sz="24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/>
              <a:t>         经专家评议，依据刊物的学科地位、国际影响、</a:t>
            </a:r>
            <a:endParaRPr lang="zh-CN" altLang="en-US" sz="2400" b="1" dirty="0"/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/>
              <a:t>国家奖励、专业机构期刊评价结果等赋予以下权重（见表1）。</a:t>
            </a:r>
            <a:endParaRPr lang="zh-CN" altLang="en-US" sz="2400" b="1" dirty="0"/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/>
              <a:t>         </a:t>
            </a:r>
            <a:endParaRPr lang="zh-CN" altLang="en-US" sz="2400" b="1" dirty="0"/>
          </a:p>
        </p:txBody>
      </p:sp>
      <p:sp>
        <p:nvSpPr>
          <p:cNvPr id="7170" name="文本框 7171"/>
          <p:cNvSpPr txBox="1"/>
          <p:nvPr/>
        </p:nvSpPr>
        <p:spPr>
          <a:xfrm>
            <a:off x="992188" y="952500"/>
            <a:ext cx="8208962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2.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论文计分标准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文本框 39937"/>
          <p:cNvSpPr txBox="1"/>
          <p:nvPr/>
        </p:nvSpPr>
        <p:spPr>
          <a:xfrm>
            <a:off x="2051050" y="595313"/>
            <a:ext cx="47529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表1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期刊计分权重表</a:t>
            </a:r>
            <a:endParaRPr lang="zh-CN" altLang="en-US" sz="2400" b="1" dirty="0">
              <a:solidFill>
                <a:srgbClr val="6699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4" name="矩形 40010"/>
          <p:cNvSpPr/>
          <p:nvPr/>
        </p:nvSpPr>
        <p:spPr>
          <a:xfrm>
            <a:off x="631825" y="6072188"/>
            <a:ext cx="2139950" cy="2746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注：权重计算取复合值。</a:t>
            </a:r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40636" name="内容占位符 40635"/>
          <p:cNvGraphicFramePr/>
          <p:nvPr>
            <p:ph/>
          </p:nvPr>
        </p:nvGraphicFramePr>
        <p:xfrm>
          <a:off x="631825" y="1052513"/>
          <a:ext cx="8013700" cy="4752975"/>
        </p:xfrm>
        <a:graphic>
          <a:graphicData uri="http://schemas.openxmlformats.org/drawingml/2006/table">
            <a:tbl>
              <a:tblPr/>
              <a:tblGrid>
                <a:gridCol w="1483995"/>
                <a:gridCol w="4797425"/>
                <a:gridCol w="1732280"/>
              </a:tblGrid>
              <a:tr h="380365"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依据</a:t>
                      </a:r>
                      <a:endParaRPr lang="zh-CN" altLang="en-US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增加权重</a:t>
                      </a:r>
                      <a:endParaRPr lang="zh-CN" altLang="en-US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 rowSpan="4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学科地位</a:t>
                      </a:r>
                      <a:endParaRPr lang="zh-CN" altLang="en-US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中国社会科学</a:t>
                      </a:r>
                      <a:endParaRPr lang="zh-CN" altLang="en-US" b="1" dirty="0">
                        <a:solidFill>
                          <a:srgbClr val="FF3300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latin typeface="Arial" panose="020B0604020202020204" pitchFamily="34" charset="0"/>
                        </a:rPr>
                        <a:t>11</a:t>
                      </a:r>
                      <a:endParaRPr lang="en-US" altLang="zh-CN" b="1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09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跨一级学科的权威期刊</a:t>
                      </a:r>
                      <a:endParaRPr lang="zh-CN" altLang="en-US" b="1" dirty="0">
                        <a:solidFill>
                          <a:srgbClr val="FF3300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latin typeface="Arial" panose="020B0604020202020204" pitchFamily="34" charset="0"/>
                        </a:rPr>
                        <a:t>9</a:t>
                      </a:r>
                      <a:endParaRPr lang="en-US" altLang="zh-CN" b="1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一级学科权威期刊</a:t>
                      </a:r>
                      <a:endParaRPr lang="zh-CN" altLang="en-US" b="1" dirty="0">
                        <a:solidFill>
                          <a:srgbClr val="FF3300"/>
                        </a:solidFill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latin typeface="Arial" panose="020B0604020202020204" pitchFamily="34" charset="0"/>
                        </a:rPr>
                        <a:t>7</a:t>
                      </a:r>
                      <a:endParaRPr lang="en-US" altLang="zh-CN" b="1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其他期刊依综合排序按比例权重递减</a:t>
                      </a:r>
                      <a:endParaRPr lang="zh-CN" altLang="en-US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  <a:sym typeface="+mn-ea"/>
                        </a:rPr>
                        <a:t>≤权重≤</a:t>
                      </a:r>
                      <a:r>
                        <a:rPr lang="en-US" altLang="zh-CN" sz="1800" b="1" dirty="0">
                          <a:latin typeface="Times New Roman" panose="02020603050405020304" pitchFamily="18" charset="0"/>
                          <a:ea typeface="仿宋_GB2312" pitchFamily="49" charset="-122"/>
                          <a:sym typeface="+mn-ea"/>
                        </a:rPr>
                        <a:t>6</a:t>
                      </a:r>
                      <a:endParaRPr lang="en-US" altLang="zh-CN" sz="1800" b="1" dirty="0">
                        <a:latin typeface="Times New Roman" panose="02020603050405020304" pitchFamily="18" charset="0"/>
                        <a:ea typeface="仿宋_GB2312" pitchFamily="49" charset="-122"/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en-US" altLang="zh-CN" b="1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国际</a:t>
                      </a:r>
                      <a:endParaRPr lang="zh-CN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eaLnBrk="0" hangingPunct="0"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影响力</a:t>
                      </a:r>
                      <a:endParaRPr lang="zh-CN" altLang="en-US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中国最具国际影响力学术期刊</a:t>
                      </a:r>
                      <a:endParaRPr lang="zh-CN" altLang="en-US" b="1" dirty="0">
                        <a:solidFill>
                          <a:srgbClr val="FF33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1</a:t>
                      </a:r>
                      <a:endParaRPr lang="zh-CN" altLang="en-US" b="1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中国国际影响力优秀学术期刊</a:t>
                      </a:r>
                      <a:endParaRPr lang="zh-CN" altLang="en-US" b="1" dirty="0">
                        <a:solidFill>
                          <a:srgbClr val="FF3300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latin typeface="Times New Roman" panose="02020603050405020304" pitchFamily="18" charset="0"/>
                          <a:ea typeface="仿宋_GB2312" pitchFamily="49" charset="-122"/>
                        </a:rPr>
                        <a:t>0.5</a:t>
                      </a:r>
                      <a:endParaRPr lang="zh-CN" altLang="en-US" b="1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国家奖励</a:t>
                      </a:r>
                      <a:endParaRPr lang="zh-CN" altLang="en-US" sz="18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国家社科基金资助学术期刊</a:t>
                      </a:r>
                      <a:endParaRPr lang="zh-CN" altLang="en-US" sz="18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0.2</a:t>
                      </a:r>
                      <a:endParaRPr lang="zh-CN" altLang="en-US" sz="18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3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专业机构期刊</a:t>
                      </a:r>
                      <a:endParaRPr lang="zh-CN" altLang="en-US" sz="18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评价结果</a:t>
                      </a:r>
                      <a:endParaRPr lang="zh-CN" altLang="en-US" sz="18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-66675" marR="-66675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根据评价结果赋予不同权重（见附件1）</a:t>
                      </a:r>
                      <a:endParaRPr lang="zh-CN" altLang="en-US" sz="18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仿宋_GB2312" pitchFamily="49" charset="-122"/>
                        </a:rPr>
                        <a:t>0.1≤权重≤1.8</a:t>
                      </a:r>
                      <a:endParaRPr lang="zh-CN" altLang="en-US" sz="1800" b="1" dirty="0"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矩形 27651"/>
          <p:cNvSpPr/>
          <p:nvPr/>
        </p:nvSpPr>
        <p:spPr>
          <a:xfrm>
            <a:off x="611188" y="333375"/>
            <a:ext cx="7993062" cy="4572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/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1-2 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各评价方案权重赋值标准</a:t>
            </a:r>
            <a:endParaRPr lang="zh-CN" altLang="en-US" sz="2400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28307" name="内容占位符 28306"/>
          <p:cNvGraphicFramePr/>
          <p:nvPr>
            <p:ph/>
          </p:nvPr>
        </p:nvGraphicFramePr>
        <p:xfrm>
          <a:off x="457200" y="1052513"/>
          <a:ext cx="8229600" cy="5073650"/>
        </p:xfrm>
        <a:graphic>
          <a:graphicData uri="http://schemas.openxmlformats.org/drawingml/2006/table">
            <a:tbl>
              <a:tblPr/>
              <a:tblGrid>
                <a:gridCol w="2959100"/>
                <a:gridCol w="3243263"/>
                <a:gridCol w="2027237"/>
              </a:tblGrid>
              <a:tr h="461963"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评价单位</a:t>
                      </a:r>
                      <a:endParaRPr lang="zh-CN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收入类型</a:t>
                      </a:r>
                      <a:endParaRPr lang="zh-CN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权重</a:t>
                      </a:r>
                      <a:endParaRPr lang="zh-CN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rowSpan="2">
                  <a:txBody>
                    <a:bodyPr/>
                    <a:p>
                      <a:pPr lvl="0" algn="ctr"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南京大学</a:t>
                      </a:r>
                      <a:endParaRPr lang="zh-CN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来源</a:t>
                      </a:r>
                      <a:endParaRPr lang="zh-CN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0.3</a:t>
                      </a:r>
                      <a:endParaRPr lang="en-US" altLang="zh-CN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2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扩展</a:t>
                      </a:r>
                      <a:endParaRPr lang="zh-CN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0.2</a:t>
                      </a:r>
                      <a:endParaRPr lang="en-US" altLang="zh-CN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北京大学等</a:t>
                      </a:r>
                      <a:endParaRPr lang="zh-CN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核心期刊</a:t>
                      </a:r>
                      <a:endParaRPr lang="zh-CN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0.2</a:t>
                      </a:r>
                      <a:endParaRPr lang="en-US" altLang="zh-CN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 rowSpan="4">
                  <a:txBody>
                    <a:bodyPr/>
                    <a:p>
                      <a:pPr lvl="0" algn="ctr"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中国社科院</a:t>
                      </a:r>
                      <a:endParaRPr lang="zh-CN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顶级</a:t>
                      </a:r>
                      <a:endParaRPr lang="zh-CN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altLang="zh-CN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权威</a:t>
                      </a:r>
                      <a:endParaRPr lang="zh-CN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0.5</a:t>
                      </a:r>
                      <a:endParaRPr lang="en-US" altLang="zh-CN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2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核心</a:t>
                      </a:r>
                      <a:endParaRPr lang="zh-CN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0.3</a:t>
                      </a:r>
                      <a:endParaRPr lang="en-US" altLang="zh-CN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扩展</a:t>
                      </a:r>
                      <a:endParaRPr lang="zh-CN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0.2</a:t>
                      </a:r>
                      <a:endParaRPr lang="en-US" altLang="zh-CN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 rowSpan="3">
                  <a:txBody>
                    <a:bodyPr/>
                    <a:p>
                      <a:pPr lvl="0" algn="ctr">
                        <a:buNone/>
                      </a:pPr>
                      <a:r>
                        <a:rPr lang="zh-CN" altLang="en-US" sz="14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武汉大学</a:t>
                      </a:r>
                      <a:endParaRPr lang="zh-CN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A+</a:t>
                      </a:r>
                      <a:endParaRPr lang="en-US" altLang="zh-CN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0.3</a:t>
                      </a:r>
                      <a:endParaRPr lang="en-US" altLang="zh-CN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en-US" altLang="zh-CN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0.2</a:t>
                      </a:r>
                      <a:endParaRPr lang="en-US" altLang="zh-CN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2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A-</a:t>
                      </a:r>
                      <a:endParaRPr lang="en-US" altLang="zh-CN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>
                        <a:buNone/>
                      </a:pPr>
                      <a:r>
                        <a:rPr lang="en-US" altLang="zh-CN" sz="1400" b="1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0.1</a:t>
                      </a:r>
                      <a:endParaRPr lang="en-US" altLang="zh-CN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标题 2969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sz="3600" b="1" dirty="0">
                <a:solidFill>
                  <a:srgbClr val="0000FF"/>
                </a:solidFill>
              </a:rPr>
              <a:t>新“评价方案”中期刊评价的主要特点</a:t>
            </a:r>
            <a:endParaRPr lang="zh-CN" altLang="en-US" sz="3600" b="1" dirty="0">
              <a:solidFill>
                <a:srgbClr val="0000FF"/>
              </a:solidFill>
            </a:endParaRPr>
          </a:p>
        </p:txBody>
      </p:sp>
      <p:sp>
        <p:nvSpPr>
          <p:cNvPr id="10242" name="文本占位符 29698"/>
          <p:cNvSpPr>
            <a:spLocks noGrp="1"/>
          </p:cNvSpPr>
          <p:nvPr>
            <p:ph idx="1"/>
          </p:nvPr>
        </p:nvSpPr>
        <p:spPr>
          <a:xfrm>
            <a:off x="684213" y="1916113"/>
            <a:ext cx="8002587" cy="4103687"/>
          </a:xfrm>
          <a:ln/>
        </p:spPr>
        <p:txBody>
          <a:bodyPr anchor="t"/>
          <a:p>
            <a:pPr>
              <a:lnSpc>
                <a:spcPct val="150000"/>
              </a:lnSpc>
            </a:pPr>
            <a:r>
              <a:rPr lang="zh-CN" altLang="en-US" sz="2400" dirty="0">
                <a:latin typeface="宋体" panose="02010600030101010101" pitchFamily="2" charset="-122"/>
              </a:rPr>
              <a:t>旧办法期刊一</a:t>
            </a:r>
            <a:r>
              <a:rPr lang="en-US" altLang="zh-CN" sz="2400">
                <a:latin typeface="宋体" panose="02010600030101010101" pitchFamily="2" charset="-122"/>
              </a:rPr>
              <a:t>A</a:t>
            </a:r>
            <a:r>
              <a:rPr lang="zh-CN" altLang="en-US" sz="2400" dirty="0">
                <a:latin typeface="宋体" panose="02010600030101010101" pitchFamily="2" charset="-122"/>
              </a:rPr>
              <a:t>、一</a:t>
            </a:r>
            <a:r>
              <a:rPr lang="en-US" altLang="zh-CN" sz="2400">
                <a:latin typeface="宋体" panose="02010600030101010101" pitchFamily="2" charset="-122"/>
              </a:rPr>
              <a:t>B</a:t>
            </a:r>
            <a:r>
              <a:rPr lang="zh-CN" altLang="en-US" sz="2400" dirty="0">
                <a:latin typeface="宋体" panose="02010600030101010101" pitchFamily="2" charset="-122"/>
              </a:rPr>
              <a:t>、一</a:t>
            </a:r>
            <a:r>
              <a:rPr lang="en-US" altLang="zh-CN" sz="2400">
                <a:latin typeface="宋体" panose="02010600030101010101" pitchFamily="2" charset="-122"/>
              </a:rPr>
              <a:t>C</a:t>
            </a:r>
            <a:r>
              <a:rPr lang="zh-CN" altLang="en-US" sz="2400" dirty="0">
                <a:latin typeface="宋体" panose="02010600030101010101" pitchFamily="2" charset="-122"/>
              </a:rPr>
              <a:t>、二</a:t>
            </a:r>
            <a:r>
              <a:rPr lang="en-US" altLang="zh-CN" sz="2400">
                <a:latin typeface="宋体" panose="02010600030101010101" pitchFamily="2" charset="-122"/>
              </a:rPr>
              <a:t>A</a:t>
            </a:r>
            <a:r>
              <a:rPr lang="zh-CN" altLang="en-US" sz="2400" dirty="0">
                <a:latin typeface="宋体" panose="02010600030101010101" pitchFamily="2" charset="-122"/>
              </a:rPr>
              <a:t>、二</a:t>
            </a:r>
            <a:r>
              <a:rPr lang="en-US" altLang="zh-CN" sz="2400">
                <a:latin typeface="宋体" panose="02010600030101010101" pitchFamily="2" charset="-122"/>
              </a:rPr>
              <a:t>B</a:t>
            </a:r>
            <a:r>
              <a:rPr lang="zh-CN" altLang="en-US" sz="2400" dirty="0">
                <a:latin typeface="宋体" panose="02010600030101010101" pitchFamily="2" charset="-122"/>
              </a:rPr>
              <a:t>、二</a:t>
            </a:r>
            <a:r>
              <a:rPr lang="en-US" altLang="zh-CN" sz="2400">
                <a:latin typeface="宋体" panose="02010600030101010101" pitchFamily="2" charset="-122"/>
              </a:rPr>
              <a:t>C</a:t>
            </a:r>
            <a:r>
              <a:rPr lang="zh-CN" altLang="en-US" sz="2400" dirty="0">
                <a:latin typeface="宋体" panose="02010600030101010101" pitchFamily="2" charset="-122"/>
              </a:rPr>
              <a:t>六个等级，新办法代之以</a:t>
            </a:r>
            <a:r>
              <a:rPr lang="en-US" altLang="zh-CN" sz="2400">
                <a:latin typeface="宋体" panose="02010600030101010101" pitchFamily="2" charset="-122"/>
              </a:rPr>
              <a:t>Ⅰ</a:t>
            </a:r>
            <a:r>
              <a:rPr lang="zh-CN" altLang="en-US" sz="2400" dirty="0">
                <a:latin typeface="宋体" panose="02010600030101010101" pitchFamily="2" charset="-122"/>
              </a:rPr>
              <a:t>类期刊、</a:t>
            </a:r>
            <a:r>
              <a:rPr lang="en-US" altLang="zh-CN" sz="2400">
                <a:latin typeface="宋体" panose="02010600030101010101" pitchFamily="2" charset="-122"/>
              </a:rPr>
              <a:t>Ⅱ</a:t>
            </a:r>
            <a:r>
              <a:rPr lang="zh-CN" altLang="en-US" sz="2400" dirty="0">
                <a:latin typeface="宋体" panose="02010600030101010101" pitchFamily="2" charset="-122"/>
              </a:rPr>
              <a:t>类期刊；</a:t>
            </a:r>
            <a:endParaRPr lang="zh-CN" altLang="en-US" sz="24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宋体" panose="02010600030101010101" pitchFamily="2" charset="-122"/>
              </a:rPr>
              <a:t>旧办法评价结果呈</a:t>
            </a:r>
            <a:r>
              <a:rPr lang="en-US" altLang="zh-CN" sz="2400">
                <a:latin typeface="宋体" panose="02010600030101010101" pitchFamily="2" charset="-122"/>
              </a:rPr>
              <a:t>800</a:t>
            </a:r>
            <a:r>
              <a:rPr lang="zh-CN" altLang="en-US" sz="2400" dirty="0">
                <a:latin typeface="宋体" panose="02010600030101010101" pitchFamily="2" charset="-122"/>
              </a:rPr>
              <a:t>分、</a:t>
            </a:r>
            <a:r>
              <a:rPr lang="en-US" altLang="zh-CN" sz="2400">
                <a:latin typeface="宋体" panose="02010600030101010101" pitchFamily="2" charset="-122"/>
              </a:rPr>
              <a:t>400</a:t>
            </a:r>
            <a:r>
              <a:rPr lang="zh-CN" altLang="en-US" sz="2400" dirty="0">
                <a:latin typeface="宋体" panose="02010600030101010101" pitchFamily="2" charset="-122"/>
              </a:rPr>
              <a:t>分、</a:t>
            </a:r>
            <a:r>
              <a:rPr lang="en-US" altLang="zh-CN" sz="2400">
                <a:latin typeface="宋体" panose="02010600030101010101" pitchFamily="2" charset="-122"/>
              </a:rPr>
              <a:t>200</a:t>
            </a:r>
            <a:r>
              <a:rPr lang="zh-CN" altLang="en-US" sz="2400" dirty="0">
                <a:latin typeface="宋体" panose="02010600030101010101" pitchFamily="2" charset="-122"/>
              </a:rPr>
              <a:t>分的“台阶”式分布，新办法根据刊物科学地位、国际影响、国家奖励、专业机构期刊评价结果等赋予期刊分值，使</a:t>
            </a:r>
            <a:r>
              <a:rPr lang="en-US" altLang="zh-CN" sz="2400">
                <a:latin typeface="宋体" panose="02010600030101010101" pitchFamily="2" charset="-122"/>
              </a:rPr>
              <a:t>Ⅰ</a:t>
            </a:r>
            <a:r>
              <a:rPr lang="zh-CN" altLang="en-US" sz="2400" dirty="0">
                <a:latin typeface="宋体" panose="02010600030101010101" pitchFamily="2" charset="-122"/>
              </a:rPr>
              <a:t>类期刊的分值分布呈曲线。</a:t>
            </a:r>
            <a:endParaRPr lang="en-US" altLang="zh-CN" sz="240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标题 25601"/>
          <p:cNvSpPr>
            <a:spLocks noGrp="1"/>
          </p:cNvSpPr>
          <p:nvPr>
            <p:ph type="title"/>
          </p:nvPr>
        </p:nvSpPr>
        <p:spPr>
          <a:xfrm>
            <a:off x="684213" y="620713"/>
            <a:ext cx="7991475" cy="796925"/>
          </a:xfrm>
          <a:ln/>
        </p:spPr>
        <p:txBody>
          <a:bodyPr anchor="ctr"/>
          <a:p>
            <a:r>
              <a:rPr lang="en-US" altLang="zh-CN" sz="3600" b="1"/>
              <a:t>Ⅰ</a:t>
            </a:r>
            <a:r>
              <a:rPr lang="zh-CN" altLang="en-US" sz="3600" b="1" dirty="0"/>
              <a:t>类期刊论文得分分布图（哲学）</a:t>
            </a:r>
            <a:endParaRPr lang="zh-CN" altLang="en-US" sz="3600" b="1" dirty="0"/>
          </a:p>
        </p:txBody>
      </p:sp>
      <p:sp>
        <p:nvSpPr>
          <p:cNvPr id="11266" name="矩形 25604"/>
          <p:cNvSpPr/>
          <p:nvPr/>
        </p:nvSpPr>
        <p:spPr>
          <a:xfrm>
            <a:off x="0" y="16383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7" name="文本框 25605"/>
          <p:cNvSpPr txBox="1"/>
          <p:nvPr/>
        </p:nvSpPr>
        <p:spPr>
          <a:xfrm>
            <a:off x="468313" y="1989138"/>
            <a:ext cx="360362" cy="1069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600" b="1" dirty="0">
                <a:latin typeface="Arial" panose="020B0604020202020204" pitchFamily="34" charset="0"/>
                <a:ea typeface="宋体" panose="02010600030101010101" pitchFamily="2" charset="-122"/>
              </a:rPr>
              <a:t>论文分值</a:t>
            </a:r>
            <a:endParaRPr lang="zh-CN" altLang="en-US" sz="1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8" name="文本框 25606"/>
          <p:cNvSpPr txBox="1"/>
          <p:nvPr/>
        </p:nvSpPr>
        <p:spPr>
          <a:xfrm>
            <a:off x="684213" y="5805488"/>
            <a:ext cx="360045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600" b="1" dirty="0">
                <a:latin typeface="Arial" panose="020B0604020202020204" pitchFamily="34" charset="0"/>
                <a:ea typeface="宋体" panose="02010600030101010101" pitchFamily="2" charset="-122"/>
              </a:rPr>
              <a:t>期刊分布</a:t>
            </a:r>
            <a:endParaRPr lang="zh-CN" altLang="en-US" sz="1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1269" name="内容占位符 25616"/>
          <p:cNvGraphicFramePr>
            <a:graphicFrameLocks noGrp="1"/>
          </p:cNvGraphicFramePr>
          <p:nvPr>
            <p:ph idx="1"/>
          </p:nvPr>
        </p:nvGraphicFramePr>
        <p:xfrm>
          <a:off x="755650" y="1965325"/>
          <a:ext cx="7777163" cy="386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7140575" imgH="3554730" progId="Excel.Chart.8">
                  <p:embed/>
                </p:oleObj>
              </mc:Choice>
              <mc:Fallback>
                <p:oleObj name="" r:id="rId1" imgW="7140575" imgH="3554730" progId="Excel.Char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55650" y="1965325"/>
                        <a:ext cx="7777163" cy="386715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4193</Words>
  <Application>WPS 演示</Application>
  <PresentationFormat>在屏幕上显示</PresentationFormat>
  <Paragraphs>1125</Paragraphs>
  <Slides>27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27</vt:i4>
      </vt:variant>
    </vt:vector>
  </HeadingPairs>
  <TitlesOfParts>
    <vt:vector size="44" baseType="lpstr">
      <vt:lpstr>Arial</vt:lpstr>
      <vt:lpstr>宋体</vt:lpstr>
      <vt:lpstr>Wingdings</vt:lpstr>
      <vt:lpstr>Calibri</vt:lpstr>
      <vt:lpstr>方正清刻本悦宋简体</vt:lpstr>
      <vt:lpstr>黑体</vt:lpstr>
      <vt:lpstr>Times New Roman</vt:lpstr>
      <vt:lpstr>仿宋_GB2312</vt:lpstr>
      <vt:lpstr>楷体_GB2312</vt:lpstr>
      <vt:lpstr>微软雅黑</vt:lpstr>
      <vt:lpstr>新宋体</vt:lpstr>
      <vt:lpstr>仿宋</vt:lpstr>
      <vt:lpstr>默认设计模板</vt:lpstr>
      <vt:lpstr>Excel.Chart.8</vt:lpstr>
      <vt:lpstr>Excel.Chart.8</vt:lpstr>
      <vt:lpstr>Excel.Chart.8</vt:lpstr>
      <vt:lpstr>Excel.Chart.8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山西大学哲学社会科学 研究评价办法</dc:title>
  <dc:creator>User</dc:creator>
  <cp:lastModifiedBy>Administrator</cp:lastModifiedBy>
  <cp:revision>180</cp:revision>
  <dcterms:created xsi:type="dcterms:W3CDTF">2016-11-28T02:32:00Z</dcterms:created>
  <dcterms:modified xsi:type="dcterms:W3CDTF">2017-07-07T12:09:33Z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2052-10.1.0.6489</vt:lpwstr>
  </property>
</Properties>
</file>