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63"/>
  </p:handoutMasterIdLst>
  <p:sldIdLst>
    <p:sldId id="256" r:id="rId3"/>
    <p:sldId id="314" r:id="rId4"/>
    <p:sldId id="321" r:id="rId6"/>
    <p:sldId id="313" r:id="rId7"/>
    <p:sldId id="315" r:id="rId8"/>
    <p:sldId id="258" r:id="rId9"/>
    <p:sldId id="257" r:id="rId10"/>
    <p:sldId id="316" r:id="rId11"/>
    <p:sldId id="318" r:id="rId12"/>
    <p:sldId id="260" r:id="rId13"/>
    <p:sldId id="270" r:id="rId14"/>
    <p:sldId id="312" r:id="rId15"/>
    <p:sldId id="271" r:id="rId16"/>
    <p:sldId id="289" r:id="rId17"/>
    <p:sldId id="319" r:id="rId18"/>
    <p:sldId id="308" r:id="rId19"/>
    <p:sldId id="329" r:id="rId20"/>
    <p:sldId id="330" r:id="rId21"/>
    <p:sldId id="301" r:id="rId22"/>
    <p:sldId id="272" r:id="rId23"/>
    <p:sldId id="320" r:id="rId24"/>
    <p:sldId id="276" r:id="rId25"/>
    <p:sldId id="277" r:id="rId26"/>
    <p:sldId id="279" r:id="rId27"/>
    <p:sldId id="278" r:id="rId28"/>
    <p:sldId id="295" r:id="rId29"/>
    <p:sldId id="281" r:id="rId30"/>
    <p:sldId id="280" r:id="rId31"/>
    <p:sldId id="282" r:id="rId32"/>
    <p:sldId id="296" r:id="rId33"/>
    <p:sldId id="283" r:id="rId34"/>
    <p:sldId id="284" r:id="rId35"/>
    <p:sldId id="285" r:id="rId36"/>
    <p:sldId id="286" r:id="rId37"/>
    <p:sldId id="291" r:id="rId38"/>
    <p:sldId id="290" r:id="rId39"/>
    <p:sldId id="288" r:id="rId40"/>
    <p:sldId id="322" r:id="rId41"/>
    <p:sldId id="323" r:id="rId42"/>
    <p:sldId id="324" r:id="rId43"/>
    <p:sldId id="332" r:id="rId44"/>
    <p:sldId id="331" r:id="rId45"/>
    <p:sldId id="325" r:id="rId46"/>
    <p:sldId id="261" r:id="rId47"/>
    <p:sldId id="298" r:id="rId48"/>
    <p:sldId id="262" r:id="rId49"/>
    <p:sldId id="299" r:id="rId50"/>
    <p:sldId id="304" r:id="rId51"/>
    <p:sldId id="264" r:id="rId52"/>
    <p:sldId id="265" r:id="rId53"/>
    <p:sldId id="306" r:id="rId54"/>
    <p:sldId id="307" r:id="rId55"/>
    <p:sldId id="305" r:id="rId56"/>
    <p:sldId id="310" r:id="rId57"/>
    <p:sldId id="297" r:id="rId58"/>
    <p:sldId id="259" r:id="rId59"/>
    <p:sldId id="302" r:id="rId60"/>
    <p:sldId id="303" r:id="rId61"/>
    <p:sldId id="293" r:id="rId62"/>
  </p:sldIdLst>
  <p:sldSz cx="9144000" cy="6858000" type="screen4x3"/>
  <p:notesSz cx="6858000" cy="9144000"/>
  <p:defaultTextStyle>
    <a:defPPr>
      <a:defRPr lang="zh-CN"/>
    </a:defPPr>
    <a:lvl1pPr marL="0" lvl="0" indent="0" algn="ctr"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1pPr>
    <a:lvl2pPr marL="457200" lvl="1" indent="0" algn="ctr"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2pPr>
    <a:lvl3pPr marL="914400" lvl="2" indent="0" algn="ctr"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3pPr>
    <a:lvl4pPr marL="1371600" lvl="3" indent="0" algn="ctr"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4pPr>
    <a:lvl5pPr marL="1828800" lvl="4" indent="0" algn="ctr"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5pPr>
    <a:lvl6pPr marL="2286000" lvl="5" indent="0" algn="ctr"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6pPr>
    <a:lvl7pPr marL="2743200" lvl="6" indent="0" algn="ctr"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7pPr>
    <a:lvl8pPr marL="3200400" lvl="7" indent="0" algn="ctr"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8pPr>
    <a:lvl9pPr marL="3657600" lvl="8" indent="0" algn="ctr"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徐晓东" initials="徐"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FF99"/>
    <a:srgbClr val="996633"/>
    <a:srgbClr val="6600FF"/>
    <a:srgbClr val="00FF00"/>
    <a:srgbClr val="FFFF00"/>
    <a:srgbClr val="FF33CC"/>
    <a:srgbClr val="0066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272"/>
    <p:restoredTop sz="83707"/>
  </p:normalViewPr>
  <p:slideViewPr>
    <p:cSldViewPr showGuides="1">
      <p:cViewPr varScale="1">
        <p:scale>
          <a:sx n="70" d="100"/>
          <a:sy n="70" d="100"/>
        </p:scale>
        <p:origin x="-148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7" Type="http://schemas.openxmlformats.org/officeDocument/2006/relationships/commentAuthors" Target="commentAuthors.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handoutMaster" Target="handoutMasters/handoutMaster1.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2946" name="页眉占位符 82945"/>
          <p:cNvSpPr>
            <a:spLocks noGrp="1"/>
          </p:cNvSpPr>
          <p:nvPr>
            <p:ph type="hdr" sz="quarter"/>
          </p:nvPr>
        </p:nvSpPr>
        <p:spPr>
          <a:xfrm>
            <a:off x="0" y="0"/>
            <a:ext cx="2971800" cy="457200"/>
          </a:xfrm>
          <a:prstGeom prst="rect">
            <a:avLst/>
          </a:prstGeom>
          <a:noFill/>
          <a:ln w="9525">
            <a:noFill/>
          </a:ln>
        </p:spPr>
        <p:txBody>
          <a:bodyPr/>
          <a:p>
            <a:pPr lvl="0"/>
            <a:endParaRPr lang="zh-CN" sz="1200" dirty="0"/>
          </a:p>
        </p:txBody>
      </p:sp>
      <p:sp>
        <p:nvSpPr>
          <p:cNvPr id="82947" name="日期占位符 82946"/>
          <p:cNvSpPr>
            <a:spLocks noGrp="1"/>
          </p:cNvSpPr>
          <p:nvPr>
            <p:ph type="dt" sz="quarter" idx="1"/>
          </p:nvPr>
        </p:nvSpPr>
        <p:spPr>
          <a:xfrm>
            <a:off x="3884613" y="0"/>
            <a:ext cx="2971800" cy="457200"/>
          </a:xfrm>
          <a:prstGeom prst="rect">
            <a:avLst/>
          </a:prstGeom>
          <a:noFill/>
          <a:ln w="9525">
            <a:noFill/>
          </a:ln>
        </p:spPr>
        <p:txBody>
          <a:bodyPr/>
          <a:p>
            <a:pPr lvl="0" algn="r"/>
            <a:endParaRPr lang="zh-CN" altLang="en-US" sz="1200" dirty="0"/>
          </a:p>
        </p:txBody>
      </p:sp>
      <p:sp>
        <p:nvSpPr>
          <p:cNvPr id="82948" name="页脚占位符 82947"/>
          <p:cNvSpPr>
            <a:spLocks noGrp="1"/>
          </p:cNvSpPr>
          <p:nvPr>
            <p:ph type="ftr" sz="quarter" idx="2"/>
          </p:nvPr>
        </p:nvSpPr>
        <p:spPr>
          <a:xfrm>
            <a:off x="0" y="8685213"/>
            <a:ext cx="2971800" cy="457200"/>
          </a:xfrm>
          <a:prstGeom prst="rect">
            <a:avLst/>
          </a:prstGeom>
          <a:noFill/>
          <a:ln w="9525">
            <a:noFill/>
          </a:ln>
        </p:spPr>
        <p:txBody>
          <a:bodyPr anchor="b"/>
          <a:p>
            <a:pPr lvl="0"/>
            <a:endParaRPr lang="zh-CN" sz="1200" dirty="0"/>
          </a:p>
        </p:txBody>
      </p:sp>
      <p:sp>
        <p:nvSpPr>
          <p:cNvPr id="82949" name="灯片编号占位符 82948"/>
          <p:cNvSpPr>
            <a:spLocks noGrp="1"/>
          </p:cNvSpPr>
          <p:nvPr>
            <p:ph type="sldNum" sz="quarter" idx="3"/>
          </p:nvPr>
        </p:nvSpPr>
        <p:spPr>
          <a:xfrm>
            <a:off x="3884613" y="8685213"/>
            <a:ext cx="2971800" cy="457200"/>
          </a:xfrm>
          <a:prstGeom prst="rect">
            <a:avLst/>
          </a:prstGeom>
          <a:noFill/>
          <a:ln w="9525">
            <a:noFill/>
          </a:ln>
        </p:spPr>
        <p:txBody>
          <a:bodyPr anchor="b"/>
          <a:p>
            <a:pPr lvl="0" algn="r"/>
            <a:fld id="{9A0DB2DC-4C9A-4742-B13C-FB6460FD3503}" type="slidenum">
              <a:rPr lang="zh-CN" sz="1200" dirty="0"/>
            </a:fld>
            <a:endParaRPr lang="zh-CN"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7042" name="页眉占位符 87041"/>
          <p:cNvSpPr>
            <a:spLocks noGrp="1"/>
          </p:cNvSpPr>
          <p:nvPr>
            <p:ph type="hdr" sz="quarter"/>
          </p:nvPr>
        </p:nvSpPr>
        <p:spPr>
          <a:xfrm>
            <a:off x="0" y="0"/>
            <a:ext cx="2971800" cy="457200"/>
          </a:xfrm>
          <a:prstGeom prst="rect">
            <a:avLst/>
          </a:prstGeom>
          <a:noFill/>
          <a:ln w="9525">
            <a:noFill/>
          </a:ln>
        </p:spPr>
        <p:txBody>
          <a:bodyPr/>
          <a:p>
            <a:pPr lvl="0"/>
            <a:endParaRPr lang="zh-CN" sz="1200" dirty="0"/>
          </a:p>
        </p:txBody>
      </p:sp>
      <p:sp>
        <p:nvSpPr>
          <p:cNvPr id="87043" name="日期占位符 87042"/>
          <p:cNvSpPr>
            <a:spLocks noGrp="1"/>
          </p:cNvSpPr>
          <p:nvPr>
            <p:ph type="dt" idx="1"/>
          </p:nvPr>
        </p:nvSpPr>
        <p:spPr>
          <a:xfrm>
            <a:off x="3884613" y="0"/>
            <a:ext cx="2971800" cy="457200"/>
          </a:xfrm>
          <a:prstGeom prst="rect">
            <a:avLst/>
          </a:prstGeom>
          <a:noFill/>
          <a:ln w="9525">
            <a:noFill/>
          </a:ln>
        </p:spPr>
        <p:txBody>
          <a:bodyPr/>
          <a:p>
            <a:pPr lvl="0" algn="r"/>
            <a:endParaRPr lang="zh-CN" altLang="en-US" sz="1200" dirty="0"/>
          </a:p>
        </p:txBody>
      </p:sp>
      <p:sp>
        <p:nvSpPr>
          <p:cNvPr id="87044" name="幻灯片图像占位符 87043"/>
          <p:cNvSpPr>
            <a:spLocks noRot="1"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87045" name="文本占位符 87044"/>
          <p:cNvSpPr>
            <a:spLocks noGrp="1"/>
          </p:cNvSpPr>
          <p:nvPr>
            <p:ph type="body" sz="quarter" idx="3"/>
          </p:nvPr>
        </p:nvSpPr>
        <p:spPr>
          <a:xfrm>
            <a:off x="685800" y="4343400"/>
            <a:ext cx="5486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7046" name="页脚占位符 87045"/>
          <p:cNvSpPr>
            <a:spLocks noGrp="1"/>
          </p:cNvSpPr>
          <p:nvPr>
            <p:ph type="ftr" sz="quarter" idx="4"/>
          </p:nvPr>
        </p:nvSpPr>
        <p:spPr>
          <a:xfrm>
            <a:off x="0" y="8685213"/>
            <a:ext cx="2971800" cy="457200"/>
          </a:xfrm>
          <a:prstGeom prst="rect">
            <a:avLst/>
          </a:prstGeom>
          <a:noFill/>
          <a:ln w="9525">
            <a:noFill/>
          </a:ln>
        </p:spPr>
        <p:txBody>
          <a:bodyPr anchor="b"/>
          <a:p>
            <a:pPr lvl="0"/>
            <a:endParaRPr lang="zh-CN" sz="1200" dirty="0"/>
          </a:p>
        </p:txBody>
      </p:sp>
      <p:sp>
        <p:nvSpPr>
          <p:cNvPr id="87047" name="灯片编号占位符 87046"/>
          <p:cNvSpPr>
            <a:spLocks noGrp="1"/>
          </p:cNvSpPr>
          <p:nvPr>
            <p:ph type="sldNum" sz="quarter" idx="5"/>
          </p:nvPr>
        </p:nvSpPr>
        <p:spPr>
          <a:xfrm>
            <a:off x="3884613" y="8685213"/>
            <a:ext cx="2971800" cy="457200"/>
          </a:xfrm>
          <a:prstGeom prst="rect">
            <a:avLst/>
          </a:prstGeom>
          <a:noFill/>
          <a:ln w="9525">
            <a:noFill/>
          </a:ln>
        </p:spPr>
        <p:txBody>
          <a:bodyPr anchor="b"/>
          <a:p>
            <a:pPr lvl="0" algn="r"/>
            <a:fld id="{9A0DB2DC-4C9A-4742-B13C-FB6460FD3503}" type="slidenum">
              <a:rPr lang="zh-CN" sz="1200" dirty="0"/>
            </a:fld>
            <a:endParaRPr lang="zh-CN" sz="1200" dirty="0"/>
          </a:p>
        </p:txBody>
      </p:sp>
    </p:spTree>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幻灯片图像占位符 89089"/>
          <p:cNvSpPr>
            <a:spLocks noRot="1" noTextEdit="1"/>
          </p:cNvSpPr>
          <p:nvPr>
            <p:ph type="sldImg"/>
          </p:nvPr>
        </p:nvSpPr>
        <p:spPr>
          <a:ln/>
        </p:spPr>
      </p:sp>
      <p:sp>
        <p:nvSpPr>
          <p:cNvPr id="89091" name="文本占位符 89090"/>
          <p:cNvSpPr>
            <a:spLocks noGrp="1"/>
          </p:cNvSpPr>
          <p:nvPr>
            <p:ph type="body" idx="1"/>
          </p:nvPr>
        </p:nvSpPr>
        <p:spPr>
          <a:ln/>
        </p:spPr>
        <p:txBody>
          <a:bodyPr/>
          <a:p>
            <a:pPr lvl="0"/>
            <a:r>
              <a:rPr lang="zh-CN" altLang="en-US" dirty="0"/>
              <a:t>该办法</a:t>
            </a:r>
            <a:r>
              <a:rPr lang="en-US" altLang="zh-CN" dirty="0"/>
              <a:t>2017</a:t>
            </a:r>
            <a:r>
              <a:rPr lang="zh-CN" altLang="en-US" dirty="0"/>
              <a:t>年</a:t>
            </a:r>
            <a:r>
              <a:rPr lang="en-US" altLang="zh-CN" dirty="0"/>
              <a:t>1</a:t>
            </a:r>
            <a:r>
              <a:rPr lang="zh-CN" altLang="en-US" dirty="0"/>
              <a:t>月出台，至今已半年过去了，但好多老师不是很清楚，所以本次专门进行讲解</a:t>
            </a:r>
            <a:endParaRPr lang="zh-CN" altLang="en-US" dirty="0"/>
          </a:p>
        </p:txBody>
      </p:sp>
      <p:sp>
        <p:nvSpPr>
          <p:cNvPr id="2" name="灯片编号占位符 1"/>
          <p:cNvSpPr/>
          <p:nvPr>
            <p:ph type="sldNum" sz="quarter" idx="2"/>
          </p:nvPr>
        </p:nvSpPr>
        <p:spPr/>
        <p:txBody>
          <a:bodyPr/>
          <a:p>
            <a:pPr lvl="0" algn="r"/>
            <a:fld id="{9A0DB2DC-4C9A-4742-B13C-FB6460FD3503}" type="slidenum">
              <a:rPr lang="zh-CN" sz="1200" dirty="0"/>
            </a:fld>
            <a:endParaRPr 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幻灯片图像占位符 88065"/>
          <p:cNvSpPr>
            <a:spLocks noRot="1" noTextEdit="1"/>
          </p:cNvSpPr>
          <p:nvPr>
            <p:ph type="sldImg"/>
          </p:nvPr>
        </p:nvSpPr>
        <p:spPr>
          <a:ln/>
        </p:spPr>
      </p:sp>
      <p:sp>
        <p:nvSpPr>
          <p:cNvPr id="88067" name="文本占位符 88066"/>
          <p:cNvSpPr>
            <a:spLocks noGrp="1"/>
          </p:cNvSpPr>
          <p:nvPr>
            <p:ph type="body" idx="1"/>
          </p:nvPr>
        </p:nvSpPr>
        <p:spPr>
          <a:ln/>
        </p:spPr>
        <p:txBody>
          <a:bodyPr/>
          <a:p>
            <a:pPr lvl="0"/>
            <a:r>
              <a:rPr lang="en-US" altLang="zh-CN" dirty="0"/>
              <a:t>1</a:t>
            </a:r>
            <a:r>
              <a:rPr lang="zh-CN" altLang="en-US" dirty="0"/>
              <a:t>、大家知道“两个不可替代”，哲学社会科学具有不可替代的重要作用，哲学社会科学工作者具有不可替代的重要作用。</a:t>
            </a:r>
            <a:r>
              <a:rPr lang="en-US" altLang="zh-CN" dirty="0"/>
              <a:t>2016</a:t>
            </a:r>
            <a:r>
              <a:rPr lang="zh-CN" altLang="en-US" dirty="0"/>
              <a:t>年</a:t>
            </a:r>
            <a:r>
              <a:rPr lang="en-US" altLang="zh-CN" dirty="0"/>
              <a:t>5</a:t>
            </a:r>
            <a:r>
              <a:rPr lang="zh-CN" altLang="en-US" dirty="0"/>
              <a:t>月</a:t>
            </a:r>
            <a:r>
              <a:rPr lang="en-US" altLang="zh-CN" dirty="0"/>
              <a:t>17</a:t>
            </a:r>
            <a:r>
              <a:rPr lang="zh-CN" altLang="en-US" dirty="0"/>
              <a:t>日，习近平总书记主持召开哲学社会科学工作座谈会，从全局和战略高度深刻回答了事关我国哲学社会科学长远发展的一系列方向性、根本性问题；强调要深化管理体制改革，形成既能把握正确方向又能激发科研活力的体制机制。以此次座谈会召开为契机，我国哲学社会科学有一次迎来了大繁荣、大发展的春天，广大哲学社会科学工作者深受鼓舞，适应这些需要我们出台相应的办法；</a:t>
            </a:r>
            <a:endParaRPr lang="zh-CN" altLang="en-US" dirty="0"/>
          </a:p>
          <a:p>
            <a:pPr lvl="0"/>
            <a:r>
              <a:rPr lang="en-US" altLang="zh-CN" dirty="0"/>
              <a:t>2</a:t>
            </a:r>
            <a:r>
              <a:rPr lang="zh-CN" altLang="en-US" dirty="0"/>
              <a:t>、十八大以来，党中央、国务院先后出台了一系列深化科技体制改革、促进成果转化、优化学术环境、完善中央财政科研项目资金管理的重大举措，习近平总书记、李克强总理发表了一系列重要讲话并作出重要指示。</a:t>
            </a:r>
            <a:r>
              <a:rPr lang="en-US" altLang="zh-CN" dirty="0"/>
              <a:t>2014</a:t>
            </a:r>
            <a:r>
              <a:rPr lang="zh-CN" altLang="en-US" dirty="0"/>
              <a:t>年，国务院印发</a:t>
            </a:r>
            <a:r>
              <a:rPr lang="en-US" altLang="zh-CN" dirty="0"/>
              <a:t>《</a:t>
            </a:r>
            <a:r>
              <a:rPr lang="zh-CN" altLang="en-US" dirty="0"/>
              <a:t>关于改进加强中央财政科研项目和资金管理的若干意见</a:t>
            </a:r>
            <a:r>
              <a:rPr lang="en-US" altLang="zh-CN" dirty="0"/>
              <a:t>》</a:t>
            </a:r>
            <a:r>
              <a:rPr lang="zh-CN" altLang="en-US" dirty="0"/>
              <a:t>（国发〔</a:t>
            </a:r>
            <a:r>
              <a:rPr lang="en-US" altLang="zh-CN" dirty="0"/>
              <a:t>2014</a:t>
            </a:r>
            <a:r>
              <a:rPr lang="zh-CN" altLang="en-US" dirty="0"/>
              <a:t>〕</a:t>
            </a:r>
            <a:r>
              <a:rPr lang="en-US" altLang="zh-CN" dirty="0"/>
              <a:t>11</a:t>
            </a:r>
            <a:r>
              <a:rPr lang="zh-CN" altLang="en-US" dirty="0"/>
              <a:t>号）。</a:t>
            </a:r>
            <a:r>
              <a:rPr lang="en-US" altLang="zh-CN" dirty="0"/>
              <a:t>2016</a:t>
            </a:r>
            <a:r>
              <a:rPr lang="zh-CN" altLang="en-US" dirty="0"/>
              <a:t>年中办、国办印发</a:t>
            </a:r>
            <a:r>
              <a:rPr lang="en-US" altLang="zh-CN" dirty="0"/>
              <a:t>《</a:t>
            </a:r>
            <a:r>
              <a:rPr lang="zh-CN" altLang="en-US" dirty="0"/>
              <a:t>关于进一步完善中央财政科研项目资金管理等政策的若干意见</a:t>
            </a:r>
            <a:r>
              <a:rPr lang="en-US" altLang="zh-CN" dirty="0"/>
              <a:t>》</a:t>
            </a:r>
            <a:r>
              <a:rPr lang="zh-CN" altLang="en-US" dirty="0"/>
              <a:t>（中办发〔</a:t>
            </a:r>
            <a:r>
              <a:rPr lang="en-US" altLang="zh-CN" dirty="0"/>
              <a:t>2016</a:t>
            </a:r>
            <a:r>
              <a:rPr lang="zh-CN" altLang="en-US" dirty="0"/>
              <a:t>〕</a:t>
            </a:r>
            <a:r>
              <a:rPr lang="en-US" altLang="zh-CN" dirty="0"/>
              <a:t>50</a:t>
            </a:r>
            <a:r>
              <a:rPr lang="zh-CN" altLang="en-US" dirty="0"/>
              <a:t>号），要求进一步推进简政放权、放管结合、优化服务，改革和创新科研资金使用和管理方式，促进形成充满活力的科技管理和运行机制，以深化改革更好激发广大科研人员积极性；省政府办公厅出台</a:t>
            </a:r>
            <a:r>
              <a:rPr lang="en-US" altLang="zh-CN" dirty="0"/>
              <a:t>《</a:t>
            </a:r>
            <a:r>
              <a:rPr lang="zh-CN" altLang="en-US" dirty="0"/>
              <a:t>山西省科研项目经费和科技活动经费管理办法（试行）</a:t>
            </a:r>
            <a:r>
              <a:rPr lang="en-US" altLang="zh-CN" dirty="0"/>
              <a:t>》</a:t>
            </a:r>
            <a:r>
              <a:rPr lang="zh-CN" altLang="en-US" dirty="0"/>
              <a:t>，落实这些改革，需要我们出台相应的办法；</a:t>
            </a:r>
            <a:endParaRPr lang="zh-CN" altLang="en-US" dirty="0"/>
          </a:p>
          <a:p>
            <a:pPr lvl="0"/>
            <a:r>
              <a:rPr lang="en-US" altLang="zh-CN" dirty="0"/>
              <a:t>3</a:t>
            </a:r>
            <a:r>
              <a:rPr lang="zh-CN" altLang="en-US" dirty="0"/>
              <a:t>、这几年我校文科发展进步相对缓慢，学校排名尽管备受争议，但还是不得不说，目前我校排名邱均平</a:t>
            </a:r>
            <a:r>
              <a:rPr lang="en-US" altLang="zh-CN" dirty="0"/>
              <a:t>94</a:t>
            </a:r>
            <a:r>
              <a:rPr lang="zh-CN" altLang="en-US" dirty="0"/>
              <a:t>名，武书连</a:t>
            </a:r>
            <a:r>
              <a:rPr lang="en-US" altLang="zh-CN" dirty="0"/>
              <a:t>97</a:t>
            </a:r>
            <a:r>
              <a:rPr lang="zh-CN" altLang="en-US" dirty="0"/>
              <a:t>名，校友会稍微好点也</a:t>
            </a:r>
            <a:r>
              <a:rPr lang="en-US" altLang="zh-CN" dirty="0"/>
              <a:t>79</a:t>
            </a:r>
            <a:r>
              <a:rPr lang="zh-CN" altLang="en-US" dirty="0"/>
              <a:t>名，实现我校哲学社会科学的繁荣发展，推动学校实现区域特色鲜明的高水平研究型大学需要我们出台相应的办法，激励广大科研人员；</a:t>
            </a:r>
            <a:endParaRPr lang="zh-CN" altLang="en-US" dirty="0"/>
          </a:p>
        </p:txBody>
      </p:sp>
      <p:sp>
        <p:nvSpPr>
          <p:cNvPr id="2" name="灯片编号占位符 1"/>
          <p:cNvSpPr/>
          <p:nvPr>
            <p:ph type="sldNum" sz="quarter" idx="2"/>
          </p:nvPr>
        </p:nvSpPr>
        <p:spPr/>
        <p:txBody>
          <a:bodyPr/>
          <a:p>
            <a:pPr lvl="0" algn="r"/>
            <a:fld id="{9A0DB2DC-4C9A-4742-B13C-FB6460FD3503}" type="slidenum">
              <a:rPr lang="zh-CN" sz="1200" dirty="0"/>
            </a:fld>
            <a:endParaRPr lang="zh-C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幻灯片图像占位符 91137"/>
          <p:cNvSpPr>
            <a:spLocks noRot="1" noTextEdit="1"/>
          </p:cNvSpPr>
          <p:nvPr>
            <p:ph type="sldImg"/>
          </p:nvPr>
        </p:nvSpPr>
        <p:spPr>
          <a:ln/>
        </p:spPr>
      </p:sp>
      <p:sp>
        <p:nvSpPr>
          <p:cNvPr id="91139" name="文本占位符 91138"/>
          <p:cNvSpPr>
            <a:spLocks noGrp="1"/>
          </p:cNvSpPr>
          <p:nvPr>
            <p:ph type="body" idx="1"/>
          </p:nvPr>
        </p:nvSpPr>
        <p:spPr>
          <a:ln/>
        </p:spPr>
        <p:txBody>
          <a:bodyPr/>
          <a:p>
            <a:pPr lvl="0"/>
            <a:r>
              <a:rPr lang="zh-CN" altLang="en-US" dirty="0"/>
              <a:t>特别感谢杨校长，多次组织开展研究，光我们处里几个人不下十次讨论研究，出不来的；</a:t>
            </a:r>
            <a:endParaRPr lang="zh-CN" altLang="en-US" dirty="0"/>
          </a:p>
          <a:p>
            <a:pPr lvl="0"/>
            <a:r>
              <a:rPr lang="zh-CN" altLang="en-US" dirty="0"/>
              <a:t>对科研管理、财务管理专家进行调研，以及法律法规、政策文件、领导讲话等进行搜集整理；</a:t>
            </a:r>
            <a:endParaRPr lang="zh-CN" altLang="en-US" dirty="0"/>
          </a:p>
          <a:p>
            <a:pPr lvl="0"/>
            <a:r>
              <a:rPr lang="zh-CN" altLang="en-US" dirty="0"/>
              <a:t>多次召开座谈会、研讨会，学院的、研究所的、学科带头人的，职能处室的，等等，对文件的总体思路、框架结构、主要内容等进行了反复讨论和修改；</a:t>
            </a:r>
            <a:endParaRPr lang="zh-CN" altLang="en-US" dirty="0"/>
          </a:p>
          <a:p>
            <a:pPr lvl="0"/>
            <a:r>
              <a:rPr lang="zh-CN" altLang="en-US" dirty="0"/>
              <a:t>多次征求意见。</a:t>
            </a:r>
            <a:endParaRPr lang="zh-CN" altLang="en-US" dirty="0"/>
          </a:p>
        </p:txBody>
      </p:sp>
      <p:sp>
        <p:nvSpPr>
          <p:cNvPr id="2" name="灯片编号占位符 1"/>
          <p:cNvSpPr/>
          <p:nvPr>
            <p:ph type="sldNum" sz="quarter" idx="2"/>
          </p:nvPr>
        </p:nvSpPr>
        <p:spPr/>
        <p:txBody>
          <a:bodyPr/>
          <a:p>
            <a:pPr lvl="0" algn="r"/>
            <a:fld id="{9A0DB2DC-4C9A-4742-B13C-FB6460FD3503}" type="slidenum">
              <a:rPr lang="zh-CN" sz="1200" dirty="0"/>
            </a:fld>
            <a:endParaRPr lang="zh-C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幻灯片图像占位符 92161"/>
          <p:cNvSpPr>
            <a:spLocks noRot="1" noTextEdit="1"/>
          </p:cNvSpPr>
          <p:nvPr>
            <p:ph type="sldImg"/>
          </p:nvPr>
        </p:nvSpPr>
        <p:spPr>
          <a:ln/>
        </p:spPr>
      </p:sp>
      <p:sp>
        <p:nvSpPr>
          <p:cNvPr id="92163" name="文本占位符 92162"/>
          <p:cNvSpPr>
            <a:spLocks noGrp="1"/>
          </p:cNvSpPr>
          <p:nvPr>
            <p:ph type="body" idx="1"/>
          </p:nvPr>
        </p:nvSpPr>
        <p:spPr>
          <a:ln/>
        </p:spPr>
        <p:txBody>
          <a:bodyPr/>
          <a:p>
            <a:pPr lvl="0"/>
            <a:r>
              <a:rPr lang="zh-CN" altLang="en-US" dirty="0"/>
              <a:t>力求充分体现哲学社会科学特点和规律，聚焦我们广大科研人员关心的主要问题，解决合理诉求，充分激发科研人员创新创造活力。</a:t>
            </a:r>
            <a:endParaRPr lang="zh-CN" altLang="en-US" dirty="0"/>
          </a:p>
          <a:p>
            <a:pPr lvl="0"/>
            <a:endParaRPr lang="zh-CN" altLang="en-US" dirty="0"/>
          </a:p>
        </p:txBody>
      </p:sp>
      <p:sp>
        <p:nvSpPr>
          <p:cNvPr id="2" name="灯片编号占位符 1"/>
          <p:cNvSpPr/>
          <p:nvPr>
            <p:ph type="sldNum" sz="quarter" idx="2"/>
          </p:nvPr>
        </p:nvSpPr>
        <p:spPr/>
        <p:txBody>
          <a:bodyPr/>
          <a:p>
            <a:pPr lvl="0" algn="r"/>
            <a:fld id="{9A0DB2DC-4C9A-4742-B13C-FB6460FD3503}" type="slidenum">
              <a:rPr lang="zh-CN" sz="1200" dirty="0"/>
            </a:fld>
            <a:endParaRPr 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幻灯片图像占位符 93185"/>
          <p:cNvSpPr>
            <a:spLocks noRot="1" noTextEdit="1"/>
          </p:cNvSpPr>
          <p:nvPr>
            <p:ph type="sldImg"/>
          </p:nvPr>
        </p:nvSpPr>
        <p:spPr>
          <a:ln/>
        </p:spPr>
      </p:sp>
      <p:sp>
        <p:nvSpPr>
          <p:cNvPr id="93187" name="文本占位符 93186"/>
          <p:cNvSpPr>
            <a:spLocks noGrp="1"/>
          </p:cNvSpPr>
          <p:nvPr>
            <p:ph type="body" idx="1"/>
          </p:nvPr>
        </p:nvSpPr>
        <p:spPr>
          <a:ln/>
        </p:spPr>
        <p:txBody>
          <a:bodyPr/>
          <a:p>
            <a:pPr lvl="0"/>
            <a:r>
              <a:rPr lang="en-US" altLang="zh-CN" dirty="0"/>
              <a:t>5</a:t>
            </a:r>
            <a:r>
              <a:rPr lang="zh-CN" altLang="en-US" dirty="0"/>
              <a:t>、国务院关于改进加强中央财政科研项目和资金管理的若干意见（国发</a:t>
            </a:r>
            <a:r>
              <a:rPr lang="en-US" altLang="zh-CN" dirty="0"/>
              <a:t>[2014]11</a:t>
            </a:r>
            <a:r>
              <a:rPr lang="zh-CN" altLang="en-US" dirty="0"/>
              <a:t>号） ；</a:t>
            </a:r>
            <a:endParaRPr lang="zh-CN" altLang="en-US" dirty="0"/>
          </a:p>
          <a:p>
            <a:pPr lvl="0"/>
            <a:r>
              <a:rPr lang="en-US" altLang="zh-CN" dirty="0"/>
              <a:t>6</a:t>
            </a:r>
            <a:r>
              <a:rPr lang="zh-CN" altLang="en-US" dirty="0"/>
              <a:t>、关于深化中央财政科技计划（专项、基金等）管理改革的方案（国发</a:t>
            </a:r>
            <a:r>
              <a:rPr lang="en-US" altLang="zh-CN" dirty="0"/>
              <a:t>[2014]64</a:t>
            </a:r>
            <a:r>
              <a:rPr lang="zh-CN" altLang="en-US" dirty="0"/>
              <a:t>号）；</a:t>
            </a:r>
            <a:endParaRPr lang="zh-CN" altLang="en-US" dirty="0"/>
          </a:p>
          <a:p>
            <a:pPr lvl="0"/>
            <a:r>
              <a:rPr lang="en-US" altLang="zh-CN" dirty="0"/>
              <a:t>7</a:t>
            </a:r>
            <a:r>
              <a:rPr lang="zh-CN" altLang="en-US" dirty="0"/>
              <a:t>、山西省深化省级财政科技计划（专项、基金等）管理改革方案；</a:t>
            </a:r>
            <a:endParaRPr lang="zh-CN" altLang="en-US" dirty="0"/>
          </a:p>
          <a:p>
            <a:pPr lvl="0"/>
            <a:endParaRPr lang="zh-CN" altLang="en-US" dirty="0"/>
          </a:p>
        </p:txBody>
      </p:sp>
      <p:sp>
        <p:nvSpPr>
          <p:cNvPr id="2" name="灯片编号占位符 1"/>
          <p:cNvSpPr/>
          <p:nvPr>
            <p:ph type="sldNum" sz="quarter" idx="2"/>
          </p:nvPr>
        </p:nvSpPr>
        <p:spPr/>
        <p:txBody>
          <a:bodyPr/>
          <a:p>
            <a:pPr lvl="0" algn="r"/>
            <a:fld id="{9A0DB2DC-4C9A-4742-B13C-FB6460FD3503}" type="slidenum">
              <a:rPr lang="zh-CN" sz="1200" dirty="0"/>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10242" name="组合 10241"/>
          <p:cNvGrpSpPr/>
          <p:nvPr/>
        </p:nvGrpSpPr>
        <p:grpSpPr>
          <a:xfrm>
            <a:off x="0" y="2438400"/>
            <a:ext cx="9009063" cy="1052513"/>
            <a:chOff x="0" y="1536"/>
            <a:chExt cx="5675" cy="663"/>
          </a:xfrm>
        </p:grpSpPr>
        <p:grpSp>
          <p:nvGrpSpPr>
            <p:cNvPr id="10243" name="组合 10242"/>
            <p:cNvGrpSpPr/>
            <p:nvPr/>
          </p:nvGrpSpPr>
          <p:grpSpPr>
            <a:xfrm>
              <a:off x="183" y="1604"/>
              <a:ext cx="448" cy="299"/>
              <a:chOff x="720" y="336"/>
              <a:chExt cx="624" cy="432"/>
            </a:xfrm>
          </p:grpSpPr>
          <p:sp>
            <p:nvSpPr>
              <p:cNvPr id="10244" name="矩形 10243"/>
              <p:cNvSpPr/>
              <p:nvPr/>
            </p:nvSpPr>
            <p:spPr>
              <a:xfrm>
                <a:off x="720" y="336"/>
                <a:ext cx="384" cy="432"/>
              </a:xfrm>
              <a:prstGeom prst="rect">
                <a:avLst/>
              </a:prstGeom>
              <a:solidFill>
                <a:schemeClr val="folHlink"/>
              </a:solidFill>
              <a:ln w="9525">
                <a:noFill/>
              </a:ln>
            </p:spPr>
            <p:txBody>
              <a:bodyPr/>
              <a:p>
                <a:endParaRPr lang="zh-CN" altLang="en-US"/>
              </a:p>
            </p:txBody>
          </p:sp>
          <p:sp>
            <p:nvSpPr>
              <p:cNvPr id="10245" name="矩形 10244"/>
              <p:cNvSpPr/>
              <p:nvPr/>
            </p:nvSpPr>
            <p:spPr>
              <a:xfrm>
                <a:off x="1056" y="336"/>
                <a:ext cx="288" cy="432"/>
              </a:xfrm>
              <a:prstGeom prst="rect">
                <a:avLst/>
              </a:prstGeom>
              <a:gradFill rotWithShape="0">
                <a:gsLst>
                  <a:gs pos="0">
                    <a:schemeClr val="folHlink"/>
                  </a:gs>
                  <a:gs pos="100000">
                    <a:schemeClr val="bg1"/>
                  </a:gs>
                </a:gsLst>
                <a:lin ang="0" scaled="1"/>
                <a:tileRect/>
              </a:gradFill>
              <a:ln w="9525">
                <a:noFill/>
              </a:ln>
            </p:spPr>
            <p:txBody>
              <a:bodyPr/>
              <a:p>
                <a:endParaRPr lang="zh-CN" altLang="en-US"/>
              </a:p>
            </p:txBody>
          </p:sp>
        </p:grpSp>
        <p:grpSp>
          <p:nvGrpSpPr>
            <p:cNvPr id="10246" name="组合 10245"/>
            <p:cNvGrpSpPr/>
            <p:nvPr/>
          </p:nvGrpSpPr>
          <p:grpSpPr>
            <a:xfrm>
              <a:off x="261" y="1870"/>
              <a:ext cx="465" cy="299"/>
              <a:chOff x="912" y="2640"/>
              <a:chExt cx="672" cy="432"/>
            </a:xfrm>
          </p:grpSpPr>
          <p:sp>
            <p:nvSpPr>
              <p:cNvPr id="10247" name="矩形 10246"/>
              <p:cNvSpPr/>
              <p:nvPr/>
            </p:nvSpPr>
            <p:spPr>
              <a:xfrm>
                <a:off x="912" y="2640"/>
                <a:ext cx="384" cy="432"/>
              </a:xfrm>
              <a:prstGeom prst="rect">
                <a:avLst/>
              </a:prstGeom>
              <a:solidFill>
                <a:schemeClr val="accent2"/>
              </a:solidFill>
              <a:ln w="9525">
                <a:noFill/>
              </a:ln>
            </p:spPr>
            <p:txBody>
              <a:bodyPr/>
              <a:p>
                <a:endParaRPr lang="zh-CN" altLang="en-US"/>
              </a:p>
            </p:txBody>
          </p:sp>
          <p:sp>
            <p:nvSpPr>
              <p:cNvPr id="10248" name="矩形 10247"/>
              <p:cNvSpPr/>
              <p:nvPr/>
            </p:nvSpPr>
            <p:spPr>
              <a:xfrm>
                <a:off x="1248" y="2640"/>
                <a:ext cx="336" cy="432"/>
              </a:xfrm>
              <a:prstGeom prst="rect">
                <a:avLst/>
              </a:prstGeom>
              <a:gradFill rotWithShape="0">
                <a:gsLst>
                  <a:gs pos="0">
                    <a:schemeClr val="accent2"/>
                  </a:gs>
                  <a:gs pos="100000">
                    <a:schemeClr val="bg1"/>
                  </a:gs>
                </a:gsLst>
                <a:lin ang="0" scaled="1"/>
                <a:tileRect/>
              </a:gradFill>
              <a:ln w="9525">
                <a:noFill/>
              </a:ln>
            </p:spPr>
            <p:txBody>
              <a:bodyPr/>
              <a:p>
                <a:endParaRPr lang="zh-CN" altLang="en-US"/>
              </a:p>
            </p:txBody>
          </p:sp>
        </p:grpSp>
        <p:sp>
          <p:nvSpPr>
            <p:cNvPr id="10249" name="矩形 10248"/>
            <p:cNvSpPr/>
            <p:nvPr/>
          </p:nvSpPr>
          <p:spPr>
            <a:xfrm>
              <a:off x="0" y="1824"/>
              <a:ext cx="353" cy="266"/>
            </a:xfrm>
            <a:prstGeom prst="rect">
              <a:avLst/>
            </a:prstGeom>
            <a:gradFill rotWithShape="0">
              <a:gsLst>
                <a:gs pos="0">
                  <a:schemeClr val="bg1"/>
                </a:gs>
                <a:gs pos="100000">
                  <a:schemeClr val="hlink"/>
                </a:gs>
              </a:gsLst>
              <a:lin ang="18900000" scaled="1"/>
              <a:tileRect/>
            </a:gradFill>
            <a:ln w="9525">
              <a:noFill/>
            </a:ln>
          </p:spPr>
          <p:txBody>
            <a:bodyPr/>
            <a:p>
              <a:endParaRPr lang="zh-CN" altLang="en-US"/>
            </a:p>
          </p:txBody>
        </p:sp>
        <p:sp>
          <p:nvSpPr>
            <p:cNvPr id="10250" name="矩形 10249"/>
            <p:cNvSpPr/>
            <p:nvPr/>
          </p:nvSpPr>
          <p:spPr>
            <a:xfrm>
              <a:off x="400" y="1536"/>
              <a:ext cx="20" cy="663"/>
            </a:xfrm>
            <a:prstGeom prst="rect">
              <a:avLst/>
            </a:prstGeom>
            <a:solidFill>
              <a:schemeClr val="bg2"/>
            </a:solidFill>
            <a:ln w="9525">
              <a:noFill/>
            </a:ln>
          </p:spPr>
          <p:txBody>
            <a:bodyPr/>
            <a:p>
              <a:endParaRPr lang="zh-CN" altLang="en-US"/>
            </a:p>
          </p:txBody>
        </p:sp>
        <p:sp>
          <p:nvSpPr>
            <p:cNvPr id="10251" name="矩形 10250"/>
            <p:cNvSpPr/>
            <p:nvPr/>
          </p:nvSpPr>
          <p:spPr>
            <a:xfrm flipV="1">
              <a:off x="199" y="2054"/>
              <a:ext cx="5476" cy="35"/>
            </a:xfrm>
            <a:prstGeom prst="rect">
              <a:avLst/>
            </a:prstGeom>
            <a:gradFill rotWithShape="0">
              <a:gsLst>
                <a:gs pos="0">
                  <a:schemeClr val="bg2"/>
                </a:gs>
                <a:gs pos="100000">
                  <a:schemeClr val="bg1"/>
                </a:gs>
              </a:gsLst>
              <a:lin ang="0" scaled="1"/>
              <a:tileRect/>
            </a:gradFill>
            <a:ln w="9525">
              <a:noFill/>
            </a:ln>
          </p:spPr>
          <p:txBody>
            <a:bodyPr/>
            <a:p>
              <a:endParaRPr lang="zh-CN" altLang="en-US"/>
            </a:p>
          </p:txBody>
        </p:sp>
      </p:grpSp>
      <p:sp>
        <p:nvSpPr>
          <p:cNvPr id="10252" name="标题 10251"/>
          <p:cNvSpPr>
            <a:spLocks noGrp="1"/>
          </p:cNvSpPr>
          <p:nvPr>
            <p:ph type="ctrTitle"/>
          </p:nvPr>
        </p:nvSpPr>
        <p:spPr>
          <a:xfrm>
            <a:off x="990600" y="1676400"/>
            <a:ext cx="7772400" cy="1462088"/>
          </a:xfrm>
          <a:prstGeom prst="rect">
            <a:avLst/>
          </a:prstGeom>
          <a:noFill/>
          <a:ln w="9525">
            <a:noFill/>
          </a:ln>
        </p:spPr>
        <p:txBody>
          <a:bodyPr anchor="b"/>
          <a:lstStyle>
            <a:lvl1pPr lvl="0">
              <a:defRPr/>
            </a:lvl1pPr>
          </a:lstStyle>
          <a:p>
            <a:pPr lvl="0"/>
            <a:r>
              <a:rPr lang="zh-CN" altLang="en-US" dirty="0"/>
              <a:t>单击此处编辑母版标题样式</a:t>
            </a:r>
            <a:endParaRPr lang="zh-CN" altLang="en-US" dirty="0"/>
          </a:p>
        </p:txBody>
      </p:sp>
      <p:sp>
        <p:nvSpPr>
          <p:cNvPr id="10253" name="副标题 10252"/>
          <p:cNvSpPr>
            <a:spLocks noGrp="1"/>
          </p:cNvSpPr>
          <p:nvPr>
            <p:ph type="subTitle" idx="1"/>
          </p:nvPr>
        </p:nvSpPr>
        <p:spPr>
          <a:xfrm>
            <a:off x="1371600" y="3886200"/>
            <a:ext cx="6400800" cy="1752600"/>
          </a:xfrm>
          <a:prstGeom prst="rect">
            <a:avLst/>
          </a:prstGeom>
          <a:noFill/>
          <a:ln w="9525">
            <a:noFill/>
          </a:ln>
        </p:spPr>
        <p:txBody>
          <a:bodyPr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dirty="0"/>
              <a:t>单击此处编辑母版副标题样式</a:t>
            </a:r>
            <a:endParaRPr lang="zh-CN" altLang="en-US" dirty="0"/>
          </a:p>
        </p:txBody>
      </p:sp>
      <p:sp>
        <p:nvSpPr>
          <p:cNvPr id="10254" name="日期占位符 10253"/>
          <p:cNvSpPr>
            <a:spLocks noGrp="1"/>
          </p:cNvSpPr>
          <p:nvPr>
            <p:ph type="dt" sz="half" idx="2"/>
          </p:nvPr>
        </p:nvSpPr>
        <p:spPr>
          <a:xfrm>
            <a:off x="990600" y="6248400"/>
            <a:ext cx="1905000" cy="457200"/>
          </a:xfrm>
          <a:prstGeom prst="rect">
            <a:avLst/>
          </a:prstGeom>
          <a:noFill/>
          <a:ln w="9525">
            <a:noFill/>
          </a:ln>
        </p:spPr>
        <p:txBody>
          <a:bodyPr anchor="b"/>
          <a:p>
            <a:pPr>
              <a:buClrTx/>
            </a:pPr>
            <a:fld id="{BB962C8B-B14F-4D97-AF65-F5344CB8AC3E}" type="datetime1">
              <a:rPr lang="zh-CN" altLang="en-US" dirty="0">
                <a:solidFill>
                  <a:schemeClr val="bg2"/>
                </a:solidFill>
                <a:latin typeface="Tahoma" panose="020B0604030504040204" pitchFamily="34" charset="0"/>
              </a:rPr>
            </a:fld>
            <a:endParaRPr lang="zh-CN" altLang="en-US" dirty="0">
              <a:solidFill>
                <a:schemeClr val="bg2"/>
              </a:solidFill>
              <a:latin typeface="Tahoma" panose="020B0604030504040204" pitchFamily="34" charset="0"/>
            </a:endParaRPr>
          </a:p>
        </p:txBody>
      </p:sp>
      <p:sp>
        <p:nvSpPr>
          <p:cNvPr id="10255" name="页脚占位符 10254"/>
          <p:cNvSpPr>
            <a:spLocks noGrp="1"/>
          </p:cNvSpPr>
          <p:nvPr>
            <p:ph type="ftr" sz="quarter" idx="3"/>
          </p:nvPr>
        </p:nvSpPr>
        <p:spPr>
          <a:xfrm>
            <a:off x="3429000" y="6248400"/>
            <a:ext cx="2895600" cy="457200"/>
          </a:xfrm>
          <a:prstGeom prst="rect">
            <a:avLst/>
          </a:prstGeom>
          <a:noFill/>
          <a:ln w="9525">
            <a:noFill/>
          </a:ln>
        </p:spPr>
        <p:txBody>
          <a:bodyPr anchor="b"/>
          <a:p>
            <a:pPr>
              <a:buClrTx/>
            </a:pPr>
            <a:endParaRPr lang="zh-CN" dirty="0">
              <a:solidFill>
                <a:schemeClr val="bg2"/>
              </a:solidFill>
              <a:latin typeface="Tahoma" panose="020B0604030504040204" pitchFamily="34" charset="0"/>
            </a:endParaRPr>
          </a:p>
        </p:txBody>
      </p:sp>
      <p:sp>
        <p:nvSpPr>
          <p:cNvPr id="10256" name="灯片编号占位符 10255"/>
          <p:cNvSpPr>
            <a:spLocks noGrp="1"/>
          </p:cNvSpPr>
          <p:nvPr>
            <p:ph type="sldNum" sz="quarter" idx="4"/>
          </p:nvPr>
        </p:nvSpPr>
        <p:spPr>
          <a:xfrm>
            <a:off x="6858000" y="6248400"/>
            <a:ext cx="1905000" cy="457200"/>
          </a:xfrm>
          <a:prstGeom prst="rect">
            <a:avLst/>
          </a:prstGeom>
          <a:noFill/>
          <a:ln w="9525">
            <a:noFill/>
          </a:ln>
        </p:spPr>
        <p:txBody>
          <a:bodyPr anchor="b"/>
          <a:p>
            <a:pPr algn="r">
              <a:buClrTx/>
            </a:pPr>
            <a:fld id="{9A0DB2DC-4C9A-4742-B13C-FB6460FD3503}" type="slidenum">
              <a:rPr lang="zh-CN" dirty="0">
                <a:solidFill>
                  <a:schemeClr val="bg2"/>
                </a:solidFill>
                <a:latin typeface="Tahoma" panose="020B0604030504040204" pitchFamily="34" charset="0"/>
              </a:rPr>
            </a:fld>
            <a:endParaRPr lang="zh-CN" dirty="0">
              <a:solidFill>
                <a:schemeClr val="bg2"/>
              </a:solidFill>
              <a:latin typeface="Tahoma" panose="020B060403050404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Tx/>
            </a:pPr>
            <a:endParaRPr lang="zh-CN" altLang="en-US" dirty="0"/>
          </a:p>
        </p:txBody>
      </p:sp>
      <p:sp>
        <p:nvSpPr>
          <p:cNvPr id="5" name="页脚占位符 4"/>
          <p:cNvSpPr>
            <a:spLocks noGrp="1"/>
          </p:cNvSpPr>
          <p:nvPr>
            <p:ph type="ftr" sz="quarter" idx="11"/>
          </p:nvPr>
        </p:nvSpPr>
        <p:spPr/>
        <p:txBody>
          <a:bodyPr/>
          <a:lstStyle/>
          <a:p>
            <a:pPr lvl="0">
              <a:buClrTx/>
            </a:pPr>
            <a:endParaRPr lang="zh-CN"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dirty="0"/>
            </a:fld>
            <a:endParaRPr 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1" y="214313"/>
            <a:ext cx="1951038" cy="5918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214313"/>
            <a:ext cx="5740009" cy="59182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Tx/>
            </a:pPr>
            <a:endParaRPr lang="zh-CN" altLang="en-US" dirty="0"/>
          </a:p>
        </p:txBody>
      </p:sp>
      <p:sp>
        <p:nvSpPr>
          <p:cNvPr id="5" name="页脚占位符 4"/>
          <p:cNvSpPr>
            <a:spLocks noGrp="1"/>
          </p:cNvSpPr>
          <p:nvPr>
            <p:ph type="ftr" sz="quarter" idx="11"/>
          </p:nvPr>
        </p:nvSpPr>
        <p:spPr/>
        <p:txBody>
          <a:bodyPr/>
          <a:lstStyle/>
          <a:p>
            <a:pPr lvl="0">
              <a:buClrTx/>
            </a:pPr>
            <a:endParaRPr lang="zh-CN"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dirty="0"/>
            </a:fld>
            <a:endParaRPr lang="zh-C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buClrTx/>
            </a:pPr>
            <a:endParaRPr lang="zh-CN" altLang="en-US" dirty="0"/>
          </a:p>
        </p:txBody>
      </p:sp>
      <p:sp>
        <p:nvSpPr>
          <p:cNvPr id="6" name="页脚占位符 5"/>
          <p:cNvSpPr>
            <a:spLocks noGrp="1"/>
          </p:cNvSpPr>
          <p:nvPr>
            <p:ph type="ftr" sz="quarter" idx="11"/>
          </p:nvPr>
        </p:nvSpPr>
        <p:spPr/>
        <p:txBody>
          <a:bodyPr/>
          <a:lstStyle/>
          <a:p>
            <a:pPr lvl="0">
              <a:buClrTx/>
            </a:pPr>
            <a:endParaRPr lang="zh-CN"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dirty="0"/>
            </a:fld>
            <a:endParaRPr lang="zh-C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a:buClrTx/>
            </a:pPr>
            <a:endParaRPr lang="zh-CN" altLang="en-US" dirty="0"/>
          </a:p>
        </p:txBody>
      </p:sp>
      <p:sp>
        <p:nvSpPr>
          <p:cNvPr id="5" name="页脚占位符 4"/>
          <p:cNvSpPr>
            <a:spLocks noGrp="1"/>
          </p:cNvSpPr>
          <p:nvPr>
            <p:ph type="ftr" sz="quarter" idx="11"/>
          </p:nvPr>
        </p:nvSpPr>
        <p:spPr/>
        <p:txBody>
          <a:bodyPr/>
          <a:lstStyle/>
          <a:p>
            <a:pPr lvl="0">
              <a:buClrTx/>
            </a:pPr>
            <a:endParaRPr lang="zh-CN"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dirty="0"/>
            </a:fld>
            <a:endParaRPr lang="zh-CN"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标题，文本与图表">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图表占位符 3"/>
          <p:cNvSpPr>
            <a:spLocks noGrp="1"/>
          </p:cNvSpPr>
          <p:nvPr>
            <p:ph type="chart" sz="half" idx="2"/>
          </p:nvPr>
        </p:nvSpPr>
        <p:spPr>
          <a:xfrm>
            <a:off x="4629150" y="1825625"/>
            <a:ext cx="3886200" cy="4351338"/>
          </a:xfrm>
        </p:spPr>
        <p:txBody>
          <a:bodyPr/>
          <a:lstStyle/>
          <a:p>
            <a:endParaRPr lang="zh-CN" altLang="en-US"/>
          </a:p>
        </p:txBody>
      </p:sp>
      <p:sp>
        <p:nvSpPr>
          <p:cNvPr id="5" name="日期占位符 4"/>
          <p:cNvSpPr>
            <a:spLocks noGrp="1"/>
          </p:cNvSpPr>
          <p:nvPr>
            <p:ph type="dt" sz="half" idx="10"/>
          </p:nvPr>
        </p:nvSpPr>
        <p:spPr/>
        <p:txBody>
          <a:bodyPr/>
          <a:lstStyle/>
          <a:p>
            <a:pPr lvl="0">
              <a:buClrTx/>
            </a:pPr>
            <a:endParaRPr lang="zh-CN" altLang="en-US" dirty="0"/>
          </a:p>
        </p:txBody>
      </p:sp>
      <p:sp>
        <p:nvSpPr>
          <p:cNvPr id="6" name="页脚占位符 5"/>
          <p:cNvSpPr>
            <a:spLocks noGrp="1"/>
          </p:cNvSpPr>
          <p:nvPr>
            <p:ph type="ftr" sz="quarter" idx="11"/>
          </p:nvPr>
        </p:nvSpPr>
        <p:spPr/>
        <p:txBody>
          <a:bodyPr/>
          <a:lstStyle/>
          <a:p>
            <a:pPr lvl="0">
              <a:buClrTx/>
            </a:pPr>
            <a:endParaRPr lang="zh-CN"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dirty="0"/>
            </a:fld>
            <a:endParaRPr lang="zh-CN"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150938" y="214313"/>
            <a:ext cx="7804150" cy="5918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lvl="0">
              <a:buClrTx/>
            </a:pPr>
            <a:endParaRPr lang="zh-CN" altLang="en-US" dirty="0"/>
          </a:p>
        </p:txBody>
      </p:sp>
      <p:sp>
        <p:nvSpPr>
          <p:cNvPr id="4" name="页脚占位符 3"/>
          <p:cNvSpPr>
            <a:spLocks noGrp="1"/>
          </p:cNvSpPr>
          <p:nvPr>
            <p:ph type="ftr" sz="quarter" idx="11"/>
          </p:nvPr>
        </p:nvSpPr>
        <p:spPr/>
        <p:txBody>
          <a:bodyPr/>
          <a:lstStyle/>
          <a:p>
            <a:pPr lvl="0">
              <a:buClrTx/>
            </a:pPr>
            <a:endParaRPr lang="zh-CN" dirty="0"/>
          </a:p>
        </p:txBody>
      </p:sp>
      <p:sp>
        <p:nvSpPr>
          <p:cNvPr id="5" name="灯片编号占位符 4"/>
          <p:cNvSpPr>
            <a:spLocks noGrp="1"/>
          </p:cNvSpPr>
          <p:nvPr>
            <p:ph type="sldNum" sz="quarter" idx="12"/>
          </p:nvPr>
        </p:nvSpPr>
        <p:spPr/>
        <p:txBody>
          <a:bodyPr/>
          <a:lstStyle/>
          <a:p>
            <a:pPr lvl="0">
              <a:buClrTx/>
            </a:pPr>
            <a:fld id="{9A0DB2DC-4C9A-4742-B13C-FB6460FD3503}" type="slidenum">
              <a:rPr lang="zh-CN" dirty="0"/>
            </a:fld>
            <a:endParaRPr 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buClrTx/>
            </a:pPr>
            <a:endParaRPr lang="zh-CN" altLang="en-US" dirty="0"/>
          </a:p>
        </p:txBody>
      </p:sp>
      <p:sp>
        <p:nvSpPr>
          <p:cNvPr id="5" name="页脚占位符 4"/>
          <p:cNvSpPr>
            <a:spLocks noGrp="1"/>
          </p:cNvSpPr>
          <p:nvPr>
            <p:ph type="ftr" sz="quarter" idx="11"/>
          </p:nvPr>
        </p:nvSpPr>
        <p:spPr/>
        <p:txBody>
          <a:bodyPr/>
          <a:lstStyle/>
          <a:p>
            <a:pPr lvl="0">
              <a:buClrTx/>
            </a:pPr>
            <a:endParaRPr lang="zh-CN"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dirty="0"/>
            </a:fld>
            <a:endParaRPr 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buClrTx/>
            </a:pPr>
            <a:endParaRPr lang="zh-CN" altLang="en-US" dirty="0"/>
          </a:p>
        </p:txBody>
      </p:sp>
      <p:sp>
        <p:nvSpPr>
          <p:cNvPr id="5" name="页脚占位符 4"/>
          <p:cNvSpPr>
            <a:spLocks noGrp="1"/>
          </p:cNvSpPr>
          <p:nvPr>
            <p:ph type="ftr" sz="quarter" idx="11"/>
          </p:nvPr>
        </p:nvSpPr>
        <p:spPr/>
        <p:txBody>
          <a:bodyPr/>
          <a:lstStyle/>
          <a:p>
            <a:pPr lvl="0">
              <a:buClrTx/>
            </a:pPr>
            <a:endParaRPr lang="zh-CN" dirty="0"/>
          </a:p>
        </p:txBody>
      </p:sp>
      <p:sp>
        <p:nvSpPr>
          <p:cNvPr id="6" name="灯片编号占位符 5"/>
          <p:cNvSpPr>
            <a:spLocks noGrp="1"/>
          </p:cNvSpPr>
          <p:nvPr>
            <p:ph type="sldNum" sz="quarter" idx="12"/>
          </p:nvPr>
        </p:nvSpPr>
        <p:spPr/>
        <p:txBody>
          <a:bodyPr/>
          <a:lstStyle/>
          <a:p>
            <a:pPr lvl="0">
              <a:buClrTx/>
            </a:pPr>
            <a:fld id="{9A0DB2DC-4C9A-4742-B13C-FB6460FD3503}" type="slidenum">
              <a:rPr lang="zh-CN" dirty="0"/>
            </a:fld>
            <a:endParaRPr 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46612" y="2017713"/>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buClrTx/>
            </a:pPr>
            <a:endParaRPr lang="zh-CN" altLang="en-US" dirty="0"/>
          </a:p>
        </p:txBody>
      </p:sp>
      <p:sp>
        <p:nvSpPr>
          <p:cNvPr id="6" name="页脚占位符 5"/>
          <p:cNvSpPr>
            <a:spLocks noGrp="1"/>
          </p:cNvSpPr>
          <p:nvPr>
            <p:ph type="ftr" sz="quarter" idx="11"/>
          </p:nvPr>
        </p:nvSpPr>
        <p:spPr/>
        <p:txBody>
          <a:bodyPr/>
          <a:lstStyle/>
          <a:p>
            <a:pPr lvl="0">
              <a:buClrTx/>
            </a:pPr>
            <a:endParaRPr lang="zh-CN"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dirty="0"/>
            </a:fld>
            <a:endParaRPr 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buClrTx/>
            </a:pPr>
            <a:endParaRPr lang="zh-CN" altLang="en-US" dirty="0"/>
          </a:p>
        </p:txBody>
      </p:sp>
      <p:sp>
        <p:nvSpPr>
          <p:cNvPr id="8" name="页脚占位符 7"/>
          <p:cNvSpPr>
            <a:spLocks noGrp="1"/>
          </p:cNvSpPr>
          <p:nvPr>
            <p:ph type="ftr" sz="quarter" idx="11"/>
          </p:nvPr>
        </p:nvSpPr>
        <p:spPr/>
        <p:txBody>
          <a:bodyPr/>
          <a:lstStyle/>
          <a:p>
            <a:pPr lvl="0">
              <a:buClrTx/>
            </a:pPr>
            <a:endParaRPr lang="zh-CN" dirty="0"/>
          </a:p>
        </p:txBody>
      </p:sp>
      <p:sp>
        <p:nvSpPr>
          <p:cNvPr id="9" name="灯片编号占位符 8"/>
          <p:cNvSpPr>
            <a:spLocks noGrp="1"/>
          </p:cNvSpPr>
          <p:nvPr>
            <p:ph type="sldNum" sz="quarter" idx="12"/>
          </p:nvPr>
        </p:nvSpPr>
        <p:spPr/>
        <p:txBody>
          <a:bodyPr/>
          <a:lstStyle/>
          <a:p>
            <a:pPr lvl="0">
              <a:buClrTx/>
            </a:pPr>
            <a:fld id="{9A0DB2DC-4C9A-4742-B13C-FB6460FD3503}" type="slidenum">
              <a:rPr lang="zh-CN" dirty="0"/>
            </a:fld>
            <a:endParaRPr 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buClrTx/>
            </a:pPr>
            <a:endParaRPr lang="zh-CN" altLang="en-US" dirty="0"/>
          </a:p>
        </p:txBody>
      </p:sp>
      <p:sp>
        <p:nvSpPr>
          <p:cNvPr id="4" name="页脚占位符 3"/>
          <p:cNvSpPr>
            <a:spLocks noGrp="1"/>
          </p:cNvSpPr>
          <p:nvPr>
            <p:ph type="ftr" sz="quarter" idx="11"/>
          </p:nvPr>
        </p:nvSpPr>
        <p:spPr/>
        <p:txBody>
          <a:bodyPr/>
          <a:lstStyle/>
          <a:p>
            <a:pPr lvl="0">
              <a:buClrTx/>
            </a:pPr>
            <a:endParaRPr lang="zh-CN" dirty="0"/>
          </a:p>
        </p:txBody>
      </p:sp>
      <p:sp>
        <p:nvSpPr>
          <p:cNvPr id="5" name="灯片编号占位符 4"/>
          <p:cNvSpPr>
            <a:spLocks noGrp="1"/>
          </p:cNvSpPr>
          <p:nvPr>
            <p:ph type="sldNum" sz="quarter" idx="12"/>
          </p:nvPr>
        </p:nvSpPr>
        <p:spPr/>
        <p:txBody>
          <a:bodyPr/>
          <a:lstStyle/>
          <a:p>
            <a:pPr lvl="0">
              <a:buClrTx/>
            </a:pPr>
            <a:fld id="{9A0DB2DC-4C9A-4742-B13C-FB6460FD3503}" type="slidenum">
              <a:rPr lang="zh-CN" dirty="0"/>
            </a:fld>
            <a:endParaRPr 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buClrTx/>
            </a:pPr>
            <a:endParaRPr lang="zh-CN" altLang="en-US" dirty="0"/>
          </a:p>
        </p:txBody>
      </p:sp>
      <p:sp>
        <p:nvSpPr>
          <p:cNvPr id="3" name="页脚占位符 2"/>
          <p:cNvSpPr>
            <a:spLocks noGrp="1"/>
          </p:cNvSpPr>
          <p:nvPr>
            <p:ph type="ftr" sz="quarter" idx="11"/>
          </p:nvPr>
        </p:nvSpPr>
        <p:spPr/>
        <p:txBody>
          <a:bodyPr/>
          <a:lstStyle/>
          <a:p>
            <a:pPr lvl="0">
              <a:buClrTx/>
            </a:pPr>
            <a:endParaRPr lang="zh-CN" dirty="0"/>
          </a:p>
        </p:txBody>
      </p:sp>
      <p:sp>
        <p:nvSpPr>
          <p:cNvPr id="4" name="灯片编号占位符 3"/>
          <p:cNvSpPr>
            <a:spLocks noGrp="1"/>
          </p:cNvSpPr>
          <p:nvPr>
            <p:ph type="sldNum" sz="quarter" idx="12"/>
          </p:nvPr>
        </p:nvSpPr>
        <p:spPr/>
        <p:txBody>
          <a:bodyPr/>
          <a:lstStyle/>
          <a:p>
            <a:pPr lvl="0">
              <a:buClrTx/>
            </a:pPr>
            <a:fld id="{9A0DB2DC-4C9A-4742-B13C-FB6460FD3503}" type="slidenum">
              <a:rPr lang="zh-CN" dirty="0"/>
            </a:fld>
            <a:endParaRPr 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buClrTx/>
            </a:pPr>
            <a:endParaRPr lang="zh-CN" altLang="en-US" dirty="0"/>
          </a:p>
        </p:txBody>
      </p:sp>
      <p:sp>
        <p:nvSpPr>
          <p:cNvPr id="6" name="页脚占位符 5"/>
          <p:cNvSpPr>
            <a:spLocks noGrp="1"/>
          </p:cNvSpPr>
          <p:nvPr>
            <p:ph type="ftr" sz="quarter" idx="11"/>
          </p:nvPr>
        </p:nvSpPr>
        <p:spPr/>
        <p:txBody>
          <a:bodyPr/>
          <a:lstStyle/>
          <a:p>
            <a:pPr lvl="0">
              <a:buClrTx/>
            </a:pPr>
            <a:endParaRPr lang="zh-CN"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dirty="0"/>
            </a:fld>
            <a:endParaRPr 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buClrTx/>
            </a:pPr>
            <a:endParaRPr lang="zh-CN" altLang="en-US" dirty="0"/>
          </a:p>
        </p:txBody>
      </p:sp>
      <p:sp>
        <p:nvSpPr>
          <p:cNvPr id="6" name="页脚占位符 5"/>
          <p:cNvSpPr>
            <a:spLocks noGrp="1"/>
          </p:cNvSpPr>
          <p:nvPr>
            <p:ph type="ftr" sz="quarter" idx="11"/>
          </p:nvPr>
        </p:nvSpPr>
        <p:spPr/>
        <p:txBody>
          <a:bodyPr/>
          <a:lstStyle/>
          <a:p>
            <a:pPr lvl="0">
              <a:buClrTx/>
            </a:pPr>
            <a:endParaRPr lang="zh-CN" dirty="0"/>
          </a:p>
        </p:txBody>
      </p:sp>
      <p:sp>
        <p:nvSpPr>
          <p:cNvPr id="7" name="灯片编号占位符 6"/>
          <p:cNvSpPr>
            <a:spLocks noGrp="1"/>
          </p:cNvSpPr>
          <p:nvPr>
            <p:ph type="sldNum" sz="quarter" idx="12"/>
          </p:nvPr>
        </p:nvSpPr>
        <p:spPr/>
        <p:txBody>
          <a:bodyPr/>
          <a:lstStyle/>
          <a:p>
            <a:pPr lvl="0">
              <a:buClrTx/>
            </a:pPr>
            <a:fld id="{9A0DB2DC-4C9A-4742-B13C-FB6460FD3503}" type="slidenum">
              <a:rPr lang="zh-CN" dirty="0"/>
            </a:fld>
            <a:endParaRPr lang="zh-CN"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218" name="矩形 9217"/>
          <p:cNvSpPr/>
          <p:nvPr/>
        </p:nvSpPr>
        <p:spPr>
          <a:xfrm>
            <a:off x="417513" y="1098550"/>
            <a:ext cx="438150" cy="474663"/>
          </a:xfrm>
          <a:prstGeom prst="rect">
            <a:avLst/>
          </a:prstGeom>
          <a:solidFill>
            <a:schemeClr val="accent2"/>
          </a:solidFill>
          <a:ln w="9525">
            <a:noFill/>
          </a:ln>
        </p:spPr>
        <p:txBody>
          <a:bodyPr wrap="none" anchor="ctr"/>
          <a:p>
            <a:pPr lvl="0" algn="ctr">
              <a:buClrTx/>
            </a:pPr>
            <a:endParaRPr sz="2400" dirty="0">
              <a:latin typeface="Tahoma" panose="020B0604030504040204" pitchFamily="34" charset="0"/>
              <a:ea typeface="宋体" panose="02010600030101010101" pitchFamily="2" charset="-122"/>
            </a:endParaRPr>
          </a:p>
        </p:txBody>
      </p:sp>
      <p:sp>
        <p:nvSpPr>
          <p:cNvPr id="9219" name="矩形 9218"/>
          <p:cNvSpPr/>
          <p:nvPr/>
        </p:nvSpPr>
        <p:spPr>
          <a:xfrm>
            <a:off x="800100" y="1098550"/>
            <a:ext cx="328613" cy="474663"/>
          </a:xfrm>
          <a:prstGeom prst="rect">
            <a:avLst/>
          </a:prstGeom>
          <a:gradFill rotWithShape="0">
            <a:gsLst>
              <a:gs pos="0">
                <a:schemeClr val="accent2"/>
              </a:gs>
              <a:gs pos="100000">
                <a:schemeClr val="bg1"/>
              </a:gs>
            </a:gsLst>
            <a:lin ang="0" scaled="1"/>
            <a:tileRect/>
          </a:gradFill>
          <a:ln w="9525">
            <a:noFill/>
          </a:ln>
        </p:spPr>
        <p:txBody>
          <a:bodyPr wrap="none" anchor="ctr"/>
          <a:p>
            <a:pPr lvl="0" algn="ctr">
              <a:buClrTx/>
            </a:pPr>
            <a:endParaRPr sz="2400" dirty="0">
              <a:latin typeface="Tahoma" panose="020B0604030504040204" pitchFamily="34" charset="0"/>
              <a:ea typeface="宋体" panose="02010600030101010101" pitchFamily="2" charset="-122"/>
            </a:endParaRPr>
          </a:p>
        </p:txBody>
      </p:sp>
      <p:sp>
        <p:nvSpPr>
          <p:cNvPr id="9220" name="矩形 9219"/>
          <p:cNvSpPr/>
          <p:nvPr/>
        </p:nvSpPr>
        <p:spPr>
          <a:xfrm>
            <a:off x="541338" y="1520825"/>
            <a:ext cx="422275" cy="474663"/>
          </a:xfrm>
          <a:prstGeom prst="rect">
            <a:avLst/>
          </a:prstGeom>
          <a:solidFill>
            <a:schemeClr val="folHlink"/>
          </a:solidFill>
          <a:ln w="9525">
            <a:noFill/>
          </a:ln>
        </p:spPr>
        <p:txBody>
          <a:bodyPr wrap="none" anchor="ctr"/>
          <a:p>
            <a:pPr lvl="0" algn="ctr">
              <a:buClrTx/>
            </a:pPr>
            <a:endParaRPr sz="2400" dirty="0">
              <a:latin typeface="Tahoma" panose="020B0604030504040204" pitchFamily="34" charset="0"/>
              <a:ea typeface="宋体" panose="02010600030101010101" pitchFamily="2" charset="-122"/>
            </a:endParaRPr>
          </a:p>
        </p:txBody>
      </p:sp>
      <p:sp>
        <p:nvSpPr>
          <p:cNvPr id="9221" name="矩形 9220"/>
          <p:cNvSpPr/>
          <p:nvPr/>
        </p:nvSpPr>
        <p:spPr>
          <a:xfrm>
            <a:off x="911225" y="1520825"/>
            <a:ext cx="368300" cy="474663"/>
          </a:xfrm>
          <a:prstGeom prst="rect">
            <a:avLst/>
          </a:prstGeom>
          <a:gradFill rotWithShape="0">
            <a:gsLst>
              <a:gs pos="0">
                <a:schemeClr val="folHlink"/>
              </a:gs>
              <a:gs pos="100000">
                <a:schemeClr val="bg1"/>
              </a:gs>
            </a:gsLst>
            <a:lin ang="0" scaled="1"/>
            <a:tileRect/>
          </a:gradFill>
          <a:ln w="9525">
            <a:noFill/>
          </a:ln>
        </p:spPr>
        <p:txBody>
          <a:bodyPr wrap="none" anchor="ctr"/>
          <a:p>
            <a:pPr lvl="0" algn="ctr">
              <a:buClrTx/>
            </a:pPr>
            <a:endParaRPr sz="2400" dirty="0">
              <a:latin typeface="Tahoma" panose="020B0604030504040204" pitchFamily="34" charset="0"/>
              <a:ea typeface="宋体" panose="02010600030101010101" pitchFamily="2" charset="-122"/>
            </a:endParaRPr>
          </a:p>
        </p:txBody>
      </p:sp>
      <p:sp>
        <p:nvSpPr>
          <p:cNvPr id="9222" name="矩形 9221"/>
          <p:cNvSpPr/>
          <p:nvPr/>
        </p:nvSpPr>
        <p:spPr>
          <a:xfrm>
            <a:off x="127000" y="1447800"/>
            <a:ext cx="560388" cy="422275"/>
          </a:xfrm>
          <a:prstGeom prst="rect">
            <a:avLst/>
          </a:prstGeom>
          <a:gradFill rotWithShape="0">
            <a:gsLst>
              <a:gs pos="0">
                <a:schemeClr val="bg1"/>
              </a:gs>
              <a:gs pos="100000">
                <a:schemeClr val="hlink"/>
              </a:gs>
            </a:gsLst>
            <a:lin ang="18900000" scaled="1"/>
            <a:tileRect/>
          </a:gradFill>
          <a:ln w="9525">
            <a:noFill/>
          </a:ln>
        </p:spPr>
        <p:txBody>
          <a:bodyPr wrap="none" anchor="ctr"/>
          <a:p>
            <a:pPr lvl="0" algn="ctr">
              <a:buClrTx/>
            </a:pPr>
            <a:endParaRPr sz="2400" dirty="0">
              <a:latin typeface="Tahoma" panose="020B0604030504040204" pitchFamily="34" charset="0"/>
              <a:ea typeface="宋体" panose="02010600030101010101" pitchFamily="2" charset="-122"/>
            </a:endParaRPr>
          </a:p>
        </p:txBody>
      </p:sp>
      <p:sp>
        <p:nvSpPr>
          <p:cNvPr id="9223" name="矩形 9222"/>
          <p:cNvSpPr/>
          <p:nvPr/>
        </p:nvSpPr>
        <p:spPr>
          <a:xfrm>
            <a:off x="762000" y="990600"/>
            <a:ext cx="31750" cy="1052513"/>
          </a:xfrm>
          <a:prstGeom prst="rect">
            <a:avLst/>
          </a:prstGeom>
          <a:solidFill>
            <a:schemeClr val="bg2"/>
          </a:solidFill>
          <a:ln w="9525">
            <a:noFill/>
          </a:ln>
        </p:spPr>
        <p:txBody>
          <a:bodyPr wrap="none" anchor="ctr"/>
          <a:p>
            <a:pPr lvl="0" algn="ctr">
              <a:buClrTx/>
            </a:pPr>
            <a:endParaRPr sz="2400" dirty="0">
              <a:latin typeface="Tahoma" panose="020B0604030504040204" pitchFamily="34" charset="0"/>
              <a:ea typeface="宋体" panose="02010600030101010101" pitchFamily="2" charset="-122"/>
            </a:endParaRPr>
          </a:p>
        </p:txBody>
      </p:sp>
      <p:sp>
        <p:nvSpPr>
          <p:cNvPr id="9224" name="矩形 9223"/>
          <p:cNvSpPr/>
          <p:nvPr/>
        </p:nvSpPr>
        <p:spPr>
          <a:xfrm>
            <a:off x="442913" y="1781175"/>
            <a:ext cx="8226425" cy="31750"/>
          </a:xfrm>
          <a:prstGeom prst="rect">
            <a:avLst/>
          </a:prstGeom>
          <a:gradFill rotWithShape="0">
            <a:gsLst>
              <a:gs pos="0">
                <a:schemeClr val="bg2"/>
              </a:gs>
              <a:gs pos="100000">
                <a:schemeClr val="bg1"/>
              </a:gs>
            </a:gsLst>
            <a:lin ang="0" scaled="1"/>
            <a:tileRect/>
          </a:gradFill>
          <a:ln w="9525">
            <a:noFill/>
          </a:ln>
        </p:spPr>
        <p:txBody>
          <a:bodyPr wrap="none" anchor="ctr"/>
          <a:p>
            <a:pPr lvl="0" algn="ctr">
              <a:buClrTx/>
            </a:pPr>
            <a:endParaRPr sz="2400" dirty="0">
              <a:latin typeface="Tahoma" panose="020B0604030504040204" pitchFamily="34" charset="0"/>
              <a:ea typeface="宋体" panose="02010600030101010101" pitchFamily="2" charset="-122"/>
            </a:endParaRPr>
          </a:p>
        </p:txBody>
      </p:sp>
      <p:sp>
        <p:nvSpPr>
          <p:cNvPr id="9225" name="标题 9224"/>
          <p:cNvSpPr>
            <a:spLocks noGrp="1"/>
          </p:cNvSpPr>
          <p:nvPr>
            <p:ph type="title"/>
          </p:nvPr>
        </p:nvSpPr>
        <p:spPr>
          <a:xfrm>
            <a:off x="1150938" y="214313"/>
            <a:ext cx="7793037" cy="1462087"/>
          </a:xfrm>
          <a:prstGeom prst="rect">
            <a:avLst/>
          </a:prstGeom>
          <a:noFill/>
          <a:ln w="9525">
            <a:noFill/>
          </a:ln>
        </p:spPr>
        <p:txBody>
          <a:bodyPr anchor="b"/>
          <a:p>
            <a:pPr lvl="0"/>
            <a:r>
              <a:rPr lang="zh-CN" altLang="en-US" dirty="0"/>
              <a:t>单击此处编辑母版标题样式</a:t>
            </a:r>
            <a:endParaRPr lang="zh-CN" altLang="en-US" dirty="0"/>
          </a:p>
        </p:txBody>
      </p:sp>
      <p:sp>
        <p:nvSpPr>
          <p:cNvPr id="9226" name="文本占位符 9225"/>
          <p:cNvSpPr>
            <a:spLocks noGrp="1"/>
          </p:cNvSpPr>
          <p:nvPr>
            <p:ph type="body" idx="1"/>
          </p:nvPr>
        </p:nvSpPr>
        <p:spPr>
          <a:xfrm>
            <a:off x="1182688" y="2017713"/>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227" name="日期占位符 9226"/>
          <p:cNvSpPr>
            <a:spLocks noGrp="1"/>
          </p:cNvSpPr>
          <p:nvPr>
            <p:ph type="dt" sz="half" idx="2"/>
          </p:nvPr>
        </p:nvSpPr>
        <p:spPr>
          <a:xfrm>
            <a:off x="1162050" y="6243638"/>
            <a:ext cx="1905000" cy="457200"/>
          </a:xfrm>
          <a:prstGeom prst="rect">
            <a:avLst/>
          </a:prstGeom>
          <a:noFill/>
          <a:ln w="9525">
            <a:noFill/>
          </a:ln>
        </p:spPr>
        <p:txBody>
          <a:bodyPr anchor="b"/>
          <a:lstStyle>
            <a:lvl1pPr>
              <a:defRPr sz="1400">
                <a:latin typeface="Tahoma" panose="020B0604030504040204" pitchFamily="34" charset="0"/>
              </a:defRPr>
            </a:lvl1pPr>
          </a:lstStyle>
          <a:p>
            <a:pPr lvl="0">
              <a:buClrTx/>
            </a:pPr>
            <a:endParaRPr lang="zh-CN" altLang="en-US" dirty="0"/>
          </a:p>
        </p:txBody>
      </p:sp>
      <p:sp>
        <p:nvSpPr>
          <p:cNvPr id="9228" name="页脚占位符 9227"/>
          <p:cNvSpPr>
            <a:spLocks noGrp="1"/>
          </p:cNvSpPr>
          <p:nvPr>
            <p:ph type="ftr" sz="quarter" idx="3"/>
          </p:nvPr>
        </p:nvSpPr>
        <p:spPr>
          <a:xfrm>
            <a:off x="3657600" y="6243638"/>
            <a:ext cx="2895600" cy="457200"/>
          </a:xfrm>
          <a:prstGeom prst="rect">
            <a:avLst/>
          </a:prstGeom>
          <a:noFill/>
          <a:ln w="9525">
            <a:noFill/>
          </a:ln>
        </p:spPr>
        <p:txBody>
          <a:bodyPr anchor="b"/>
          <a:lstStyle>
            <a:lvl1pPr algn="ctr">
              <a:defRPr sz="1400">
                <a:latin typeface="Tahoma" panose="020B0604030504040204" pitchFamily="34" charset="0"/>
              </a:defRPr>
            </a:lvl1pPr>
          </a:lstStyle>
          <a:p>
            <a:pPr lvl="0">
              <a:buClrTx/>
            </a:pPr>
            <a:endParaRPr lang="zh-CN" dirty="0"/>
          </a:p>
        </p:txBody>
      </p:sp>
      <p:sp>
        <p:nvSpPr>
          <p:cNvPr id="9229" name="灯片编号占位符 9228"/>
          <p:cNvSpPr>
            <a:spLocks noGrp="1"/>
          </p:cNvSpPr>
          <p:nvPr>
            <p:ph type="sldNum" sz="quarter" idx="4"/>
          </p:nvPr>
        </p:nvSpPr>
        <p:spPr>
          <a:xfrm>
            <a:off x="7042150" y="6243638"/>
            <a:ext cx="1905000" cy="457200"/>
          </a:xfrm>
          <a:prstGeom prst="rect">
            <a:avLst/>
          </a:prstGeom>
          <a:noFill/>
          <a:ln w="9525">
            <a:noFill/>
          </a:ln>
        </p:spPr>
        <p:txBody>
          <a:bodyPr anchor="b"/>
          <a:lstStyle>
            <a:lvl1pPr algn="r">
              <a:defRPr sz="1400">
                <a:latin typeface="Tahoma" panose="020B0604030504040204" pitchFamily="34" charset="0"/>
              </a:defRPr>
            </a:lvl1pPr>
          </a:lstStyle>
          <a:p>
            <a:pPr lvl="0">
              <a:buClrTx/>
            </a:pPr>
            <a:fld id="{9A0DB2DC-4C9A-4742-B13C-FB6460FD3503}" type="slidenum">
              <a:rPr lang="zh-CN" dirty="0"/>
            </a:fld>
            <a:endParaRPr 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2pPr>
      <a:lvl3pPr marL="914400" lvl="2" indent="0" algn="ctr"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3pPr>
      <a:lvl4pPr marL="1371600" lvl="3" indent="0" algn="ctr"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4pPr>
      <a:lvl5pPr marL="1828800" lvl="4" indent="0" algn="ctr"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5pPr>
      <a:lvl6pPr marL="2286000" lvl="5" indent="0" algn="ctr"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6pPr>
      <a:lvl7pPr marL="2743200" lvl="6" indent="0" algn="ctr"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7pPr>
      <a:lvl8pPr marL="3200400" lvl="7" indent="0" algn="ctr"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8pPr>
      <a:lvl9pPr marL="3657600" lvl="8" indent="0" algn="ctr" defTabSz="914400" eaLnBrk="1" fontAlgn="base" latinLnBrk="0" hangingPunct="1">
        <a:lnSpc>
          <a:spcPct val="100000"/>
        </a:lnSpc>
        <a:spcBef>
          <a:spcPct val="0"/>
        </a:spcBef>
        <a:spcAft>
          <a:spcPct val="0"/>
        </a:spcAft>
        <a:buNone/>
        <a:defRPr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4.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32.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4.xml"/><Relationship Id="rId2" Type="http://schemas.openxmlformats.org/officeDocument/2006/relationships/image" Target="../media/image36.emf"/><Relationship Id="rId1"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14.xml"/><Relationship Id="rId2" Type="http://schemas.openxmlformats.org/officeDocument/2006/relationships/image" Target="../media/image40.emf"/><Relationship Id="rId1" Type="http://schemas.openxmlformats.org/officeDocument/2006/relationships/oleObject" Target="../embeddings/oleObject3.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5" name="标题 5124"/>
          <p:cNvSpPr>
            <a:spLocks noGrp="1"/>
          </p:cNvSpPr>
          <p:nvPr>
            <p:ph type="ctrTitle"/>
          </p:nvPr>
        </p:nvSpPr>
        <p:spPr>
          <a:xfrm>
            <a:off x="914400" y="1447800"/>
            <a:ext cx="7772400" cy="2132013"/>
          </a:xfrm>
          <a:ln/>
        </p:spPr>
        <p:txBody>
          <a:bodyPr anchor="b"/>
          <a:p>
            <a:pPr algn="ctr" defTabSz="914400"/>
            <a:r>
              <a:rPr lang="en-US" altLang="zh-CN" sz="4200" kern="1200" baseline="0" dirty="0">
                <a:latin typeface="Tahoma" panose="020B0604030504040204" pitchFamily="34" charset="0"/>
                <a:ea typeface="黑体" panose="02010609060101010101" pitchFamily="49" charset="-122"/>
              </a:rPr>
              <a:t>《</a:t>
            </a:r>
            <a:r>
              <a:rPr lang="zh-CN" altLang="en-US" sz="4200" kern="1200" baseline="0" dirty="0">
                <a:latin typeface="Tahoma" panose="020B0604030504040204" pitchFamily="34" charset="0"/>
                <a:ea typeface="黑体" panose="02010609060101010101" pitchFamily="49" charset="-122"/>
              </a:rPr>
              <a:t>山西大学哲学社会科学</a:t>
            </a:r>
            <a:br>
              <a:rPr lang="zh-CN" altLang="en-US" sz="4200" kern="1200" baseline="0" dirty="0">
                <a:latin typeface="Tahoma" panose="020B0604030504040204" pitchFamily="34" charset="0"/>
                <a:ea typeface="黑体" panose="02010609060101010101" pitchFamily="49" charset="-122"/>
              </a:rPr>
            </a:br>
            <a:r>
              <a:rPr lang="zh-CN" altLang="en-US" sz="4200" kern="1200" baseline="0" dirty="0">
                <a:latin typeface="Tahoma" panose="020B0604030504040204" pitchFamily="34" charset="0"/>
                <a:ea typeface="黑体" panose="02010609060101010101" pitchFamily="49" charset="-122"/>
              </a:rPr>
              <a:t>科研项目经费管理办法</a:t>
            </a:r>
            <a:r>
              <a:rPr lang="en-US" altLang="zh-CN" sz="4200" kern="1200" baseline="0" dirty="0">
                <a:latin typeface="Tahoma" panose="020B0604030504040204" pitchFamily="34" charset="0"/>
                <a:ea typeface="黑体" panose="02010609060101010101" pitchFamily="49" charset="-122"/>
              </a:rPr>
              <a:t>》</a:t>
            </a:r>
            <a:r>
              <a:rPr lang="zh-CN" altLang="en-US" sz="4200" kern="1200" baseline="0" dirty="0">
                <a:latin typeface="Tahoma" panose="020B0604030504040204" pitchFamily="34" charset="0"/>
                <a:ea typeface="黑体" panose="02010609060101010101" pitchFamily="49" charset="-122"/>
              </a:rPr>
              <a:t>解读</a:t>
            </a:r>
            <a:br>
              <a:rPr lang="zh-CN" altLang="en-US" sz="4200" kern="1200" baseline="0" dirty="0">
                <a:latin typeface="Tahoma" panose="020B0604030504040204" pitchFamily="34" charset="0"/>
                <a:ea typeface="黑体" panose="02010609060101010101" pitchFamily="49" charset="-122"/>
              </a:rPr>
            </a:br>
            <a:endParaRPr lang="zh-CN" altLang="en-US" sz="4200" kern="1200" baseline="0" dirty="0">
              <a:latin typeface="Tahoma" panose="020B0604030504040204" pitchFamily="34" charset="0"/>
              <a:ea typeface="黑体" panose="02010609060101010101" pitchFamily="49" charset="-122"/>
            </a:endParaRPr>
          </a:p>
        </p:txBody>
      </p:sp>
      <p:sp>
        <p:nvSpPr>
          <p:cNvPr id="5126" name="副标题 5125"/>
          <p:cNvSpPr>
            <a:spLocks noGrp="1"/>
          </p:cNvSpPr>
          <p:nvPr>
            <p:ph type="subTitle" idx="1"/>
          </p:nvPr>
        </p:nvSpPr>
        <p:spPr>
          <a:xfrm>
            <a:off x="1371600" y="3276600"/>
            <a:ext cx="6400800" cy="2895600"/>
          </a:xfrm>
          <a:ln/>
        </p:spPr>
        <p:txBody>
          <a:bodyPr anchor="t"/>
          <a:p>
            <a:pPr defTabSz="914400">
              <a:buSzPct val="60000"/>
            </a:pPr>
            <a:r>
              <a:rPr lang="en-US" altLang="zh-CN" b="1" kern="1200" baseline="0" dirty="0">
                <a:solidFill>
                  <a:schemeClr val="hlink"/>
                </a:solidFill>
                <a:latin typeface="仿宋" panose="02010609060101010101" pitchFamily="49" charset="-122"/>
                <a:ea typeface="仿宋" panose="02010609060101010101" pitchFamily="49" charset="-122"/>
              </a:rPr>
              <a:t> </a:t>
            </a:r>
            <a:endParaRPr lang="en-US" altLang="zh-CN" b="1" kern="1200" baseline="0" dirty="0">
              <a:solidFill>
                <a:schemeClr val="hlink"/>
              </a:solidFill>
              <a:latin typeface="仿宋" panose="02010609060101010101" pitchFamily="49" charset="-122"/>
              <a:ea typeface="仿宋" panose="02010609060101010101" pitchFamily="49" charset="-122"/>
            </a:endParaRPr>
          </a:p>
          <a:p>
            <a:pPr defTabSz="914400">
              <a:buSzPct val="60000"/>
            </a:pPr>
            <a:endParaRPr lang="en-US" altLang="zh-CN" sz="3600" b="1" kern="1200" baseline="0" dirty="0">
              <a:solidFill>
                <a:schemeClr val="hlink"/>
              </a:solidFill>
              <a:latin typeface="黑体" panose="02010609060101010101" pitchFamily="49" charset="-122"/>
              <a:ea typeface="黑体" panose="02010609060101010101" pitchFamily="49" charset="-122"/>
            </a:endParaRPr>
          </a:p>
          <a:p>
            <a:pPr defTabSz="914400">
              <a:buSzPct val="60000"/>
            </a:pPr>
            <a:r>
              <a:rPr lang="zh-CN" altLang="en-US" kern="1200" baseline="0" dirty="0">
                <a:latin typeface="黑体" panose="02010609060101010101" pitchFamily="49" charset="-122"/>
                <a:ea typeface="黑体" panose="02010609060101010101" pitchFamily="49" charset="-122"/>
              </a:rPr>
              <a:t>社会科学处</a:t>
            </a:r>
            <a:endParaRPr lang="zh-CN" altLang="en-US" kern="1200" baseline="0" dirty="0">
              <a:latin typeface="黑体" panose="02010609060101010101" pitchFamily="49" charset="-122"/>
              <a:ea typeface="黑体" panose="02010609060101010101" pitchFamily="49" charset="-122"/>
            </a:endParaRPr>
          </a:p>
          <a:p>
            <a:pPr defTabSz="914400">
              <a:buSzPct val="60000"/>
            </a:pPr>
            <a:r>
              <a:rPr lang="zh-CN" altLang="en-US" kern="1200" baseline="0" dirty="0">
                <a:latin typeface="黑体" panose="02010609060101010101" pitchFamily="49" charset="-122"/>
                <a:ea typeface="黑体" panose="02010609060101010101" pitchFamily="49" charset="-122"/>
              </a:rPr>
              <a:t>二〇一七年七月</a:t>
            </a:r>
            <a:r>
              <a:rPr lang="zh-CN" altLang="en-US" b="1" kern="1200" baseline="0" dirty="0">
                <a:latin typeface="黑体" panose="02010609060101010101" pitchFamily="49" charset="-122"/>
                <a:ea typeface="黑体" panose="02010609060101010101" pitchFamily="49" charset="-122"/>
              </a:rPr>
              <a:t> </a:t>
            </a:r>
            <a:endParaRPr lang="zh-CN" altLang="zh-CN" b="1" kern="1200" baseline="0" dirty="0">
              <a:latin typeface="黑体" panose="02010609060101010101" pitchFamily="49" charset="-122"/>
              <a:ea typeface="黑体" panose="02010609060101010101" pitchFamily="49" charset="-122"/>
            </a:endParaRPr>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9" name="文本占位符 14338"/>
          <p:cNvSpPr>
            <a:spLocks noGrp="1"/>
          </p:cNvSpPr>
          <p:nvPr>
            <p:ph type="body" idx="1"/>
          </p:nvPr>
        </p:nvSpPr>
        <p:spPr>
          <a:xfrm>
            <a:off x="1182688" y="2017713"/>
            <a:ext cx="7772400" cy="4840287"/>
          </a:xfrm>
          <a:ln/>
        </p:spPr>
        <p:txBody>
          <a:bodyPr/>
          <a:p>
            <a:pPr>
              <a:lnSpc>
                <a:spcPct val="120000"/>
              </a:lnSpc>
              <a:buNone/>
            </a:pPr>
            <a:r>
              <a:rPr lang="zh-CN" altLang="en-US" sz="2000" dirty="0">
                <a:latin typeface="黑体" panose="02010609060101010101" pitchFamily="49" charset="-122"/>
                <a:ea typeface="黑体" panose="02010609060101010101" pitchFamily="49" charset="-122"/>
              </a:rPr>
              <a:t>第一章  纵向科研项目经费管理</a:t>
            </a:r>
            <a:endParaRPr lang="zh-CN" altLang="en-US" sz="2000">
              <a:latin typeface="黑体" panose="02010609060101010101" pitchFamily="49" charset="-122"/>
              <a:ea typeface="黑体" panose="02010609060101010101" pitchFamily="49" charset="-122"/>
            </a:endParaRPr>
          </a:p>
          <a:p>
            <a:pPr>
              <a:lnSpc>
                <a:spcPct val="120000"/>
              </a:lnSpc>
              <a:buNone/>
            </a:pPr>
            <a:r>
              <a:rPr lang="zh-CN" altLang="en-US" sz="2000" dirty="0">
                <a:latin typeface="黑体" panose="02010609060101010101" pitchFamily="49" charset="-122"/>
                <a:ea typeface="黑体" panose="02010609060101010101" pitchFamily="49" charset="-122"/>
              </a:rPr>
              <a:t>第二章  横向科研项目经费管理</a:t>
            </a:r>
            <a:endParaRPr lang="zh-CN" altLang="en-US" sz="2000" dirty="0">
              <a:latin typeface="黑体" panose="02010609060101010101" pitchFamily="49" charset="-122"/>
              <a:ea typeface="黑体" panose="02010609060101010101" pitchFamily="49" charset="-122"/>
            </a:endParaRPr>
          </a:p>
          <a:p>
            <a:pPr>
              <a:lnSpc>
                <a:spcPct val="120000"/>
              </a:lnSpc>
              <a:buNone/>
            </a:pPr>
            <a:r>
              <a:rPr lang="zh-CN" altLang="en-US" sz="2000" dirty="0">
                <a:latin typeface="黑体" panose="02010609060101010101" pitchFamily="49" charset="-122"/>
                <a:ea typeface="黑体" panose="02010609060101010101" pitchFamily="49" charset="-122"/>
              </a:rPr>
              <a:t>第三章  学校科研项目经费管理</a:t>
            </a:r>
            <a:endParaRPr lang="zh-CN" altLang="en-US" sz="2000" dirty="0">
              <a:latin typeface="黑体" panose="02010609060101010101" pitchFamily="49" charset="-122"/>
              <a:ea typeface="黑体" panose="02010609060101010101" pitchFamily="49" charset="-122"/>
            </a:endParaRPr>
          </a:p>
          <a:p>
            <a:pPr>
              <a:lnSpc>
                <a:spcPct val="120000"/>
              </a:lnSpc>
              <a:buNone/>
            </a:pPr>
            <a:r>
              <a:rPr lang="zh-CN" altLang="en-US" sz="2000" dirty="0">
                <a:latin typeface="黑体" panose="02010609060101010101" pitchFamily="49" charset="-122"/>
                <a:ea typeface="黑体" panose="02010609060101010101" pitchFamily="49" charset="-122"/>
              </a:rPr>
              <a:t>第四章  责任界定和监督处罚</a:t>
            </a:r>
            <a:endParaRPr lang="zh-CN" altLang="en-US" sz="2000" dirty="0">
              <a:latin typeface="黑体" panose="02010609060101010101" pitchFamily="49" charset="-122"/>
              <a:ea typeface="黑体" panose="02010609060101010101" pitchFamily="49" charset="-122"/>
            </a:endParaRPr>
          </a:p>
          <a:p>
            <a:pPr>
              <a:buNone/>
            </a:pPr>
            <a:endParaRPr lang="zh-CN" altLang="en-US" sz="2800" dirty="0">
              <a:latin typeface="宋体" panose="02010600030101010101" pitchFamily="2" charset="-122"/>
            </a:endParaRPr>
          </a:p>
          <a:p>
            <a:pPr>
              <a:buNone/>
            </a:pPr>
            <a:r>
              <a:rPr lang="zh-CN" altLang="en-US" sz="1600" b="1" dirty="0">
                <a:solidFill>
                  <a:srgbClr val="996633"/>
                </a:solidFill>
                <a:latin typeface="宋体" panose="02010600030101010101" pitchFamily="2" charset="-122"/>
              </a:rPr>
              <a:t>附件：</a:t>
            </a:r>
            <a:endParaRPr lang="zh-CN" altLang="en-US" sz="1600" b="1" dirty="0">
              <a:solidFill>
                <a:srgbClr val="996633"/>
              </a:solidFill>
              <a:latin typeface="宋体" panose="02010600030101010101" pitchFamily="2" charset="-122"/>
            </a:endParaRPr>
          </a:p>
          <a:p>
            <a:pPr>
              <a:buNone/>
            </a:pPr>
            <a:r>
              <a:rPr lang="en-US" altLang="zh-CN" sz="1600" b="1" dirty="0">
                <a:solidFill>
                  <a:srgbClr val="0066FF"/>
                </a:solidFill>
                <a:latin typeface="宋体" panose="02010600030101010101" pitchFamily="2" charset="-122"/>
              </a:rPr>
              <a:t>1</a:t>
            </a:r>
            <a:r>
              <a:rPr lang="zh-CN" altLang="en-US" sz="1600" b="1" dirty="0">
                <a:solidFill>
                  <a:srgbClr val="0066FF"/>
                </a:solidFill>
                <a:latin typeface="宋体" panose="02010600030101010101" pitchFamily="2" charset="-122"/>
              </a:rPr>
              <a:t>、名词解释</a:t>
            </a:r>
            <a:endParaRPr lang="zh-CN" altLang="en-US" sz="1600" b="1" dirty="0">
              <a:solidFill>
                <a:srgbClr val="0066FF"/>
              </a:solidFill>
              <a:latin typeface="宋体" panose="02010600030101010101" pitchFamily="2" charset="-122"/>
            </a:endParaRPr>
          </a:p>
          <a:p>
            <a:pPr>
              <a:buNone/>
            </a:pPr>
            <a:r>
              <a:rPr lang="en-US" altLang="zh-CN" sz="1600" b="1" dirty="0">
                <a:solidFill>
                  <a:srgbClr val="0066FF"/>
                </a:solidFill>
                <a:latin typeface="宋体" panose="02010600030101010101" pitchFamily="2" charset="-122"/>
              </a:rPr>
              <a:t>2</a:t>
            </a:r>
            <a:r>
              <a:rPr lang="zh-CN" altLang="en-US" sz="1600" b="1" dirty="0">
                <a:solidFill>
                  <a:srgbClr val="0066FF"/>
                </a:solidFill>
                <a:latin typeface="宋体" panose="02010600030101010101" pitchFamily="2" charset="-122"/>
              </a:rPr>
              <a:t>、中央财政支持的科研项目经费开支范围</a:t>
            </a:r>
            <a:endParaRPr lang="zh-CN" altLang="en-US" sz="1600" b="1" dirty="0">
              <a:solidFill>
                <a:srgbClr val="0066FF"/>
              </a:solidFill>
              <a:latin typeface="宋体" panose="02010600030101010101" pitchFamily="2" charset="-122"/>
            </a:endParaRPr>
          </a:p>
          <a:p>
            <a:pPr>
              <a:buNone/>
            </a:pPr>
            <a:r>
              <a:rPr lang="en-US" altLang="zh-CN" sz="1600" b="1" dirty="0">
                <a:solidFill>
                  <a:srgbClr val="0066FF"/>
                </a:solidFill>
                <a:latin typeface="宋体" panose="02010600030101010101" pitchFamily="2" charset="-122"/>
              </a:rPr>
              <a:t>3</a:t>
            </a:r>
            <a:r>
              <a:rPr lang="zh-CN" altLang="en-US" sz="1600" b="1" dirty="0">
                <a:solidFill>
                  <a:srgbClr val="0066FF"/>
                </a:solidFill>
                <a:latin typeface="宋体" panose="02010600030101010101" pitchFamily="2" charset="-122"/>
              </a:rPr>
              <a:t>、省市级财政支持的科研项目经费开支范围</a:t>
            </a:r>
            <a:endParaRPr lang="zh-CN" altLang="en-US" sz="1600" b="1" dirty="0">
              <a:solidFill>
                <a:srgbClr val="0066FF"/>
              </a:solidFill>
              <a:latin typeface="宋体" panose="02010600030101010101" pitchFamily="2" charset="-122"/>
            </a:endParaRPr>
          </a:p>
          <a:p>
            <a:pPr>
              <a:buNone/>
            </a:pPr>
            <a:r>
              <a:rPr lang="en-US" altLang="zh-CN" sz="1600" b="1" dirty="0">
                <a:solidFill>
                  <a:srgbClr val="0066FF"/>
                </a:solidFill>
                <a:latin typeface="宋体" panose="02010600030101010101" pitchFamily="2" charset="-122"/>
              </a:rPr>
              <a:t>4</a:t>
            </a:r>
            <a:r>
              <a:rPr lang="zh-CN" altLang="en-US" sz="1600" b="1" dirty="0">
                <a:solidFill>
                  <a:srgbClr val="0066FF"/>
                </a:solidFill>
                <a:latin typeface="宋体" panose="02010600030101010101" pitchFamily="2" charset="-122"/>
              </a:rPr>
              <a:t>、直接费用预算调整程序和规定</a:t>
            </a:r>
            <a:endParaRPr lang="zh-CN" altLang="en-US" sz="1600" b="1" dirty="0">
              <a:solidFill>
                <a:srgbClr val="0066FF"/>
              </a:solidFill>
              <a:latin typeface="宋体" panose="02010600030101010101" pitchFamily="2" charset="-122"/>
            </a:endParaRPr>
          </a:p>
          <a:p>
            <a:pPr>
              <a:buNone/>
            </a:pPr>
            <a:r>
              <a:rPr lang="en-US" altLang="zh-CN" sz="1600" b="1" dirty="0">
                <a:solidFill>
                  <a:srgbClr val="0066FF"/>
                </a:solidFill>
                <a:latin typeface="宋体" panose="02010600030101010101" pitchFamily="2" charset="-122"/>
              </a:rPr>
              <a:t>5</a:t>
            </a:r>
            <a:r>
              <a:rPr lang="zh-CN" altLang="en-US" sz="1600" b="1" dirty="0">
                <a:solidFill>
                  <a:srgbClr val="0066FF"/>
                </a:solidFill>
                <a:latin typeface="宋体" panose="02010600030101010101" pitchFamily="2" charset="-122"/>
              </a:rPr>
              <a:t>、无法取得合法票据支出申请表</a:t>
            </a:r>
            <a:endParaRPr lang="zh-CN" altLang="en-US" sz="1600" b="1" dirty="0">
              <a:solidFill>
                <a:srgbClr val="0066FF"/>
              </a:solidFill>
              <a:latin typeface="宋体" panose="02010600030101010101" pitchFamily="2" charset="-122"/>
            </a:endParaRPr>
          </a:p>
          <a:p>
            <a:pPr>
              <a:buNone/>
            </a:pPr>
            <a:r>
              <a:rPr lang="en-US" altLang="zh-CN" sz="1600" b="1" dirty="0">
                <a:solidFill>
                  <a:srgbClr val="0066FF"/>
                </a:solidFill>
                <a:latin typeface="宋体" panose="02010600030101010101" pitchFamily="2" charset="-122"/>
              </a:rPr>
              <a:t>6</a:t>
            </a:r>
            <a:r>
              <a:rPr lang="zh-CN" altLang="en-US" sz="1600" b="1" dirty="0">
                <a:solidFill>
                  <a:srgbClr val="0066FF"/>
                </a:solidFill>
                <a:latin typeface="宋体" panose="02010600030101010101" pitchFamily="2" charset="-122"/>
              </a:rPr>
              <a:t>、科研项目绩效支出申请表</a:t>
            </a:r>
            <a:endParaRPr lang="zh-CN" altLang="en-US" sz="1600" b="1" dirty="0">
              <a:solidFill>
                <a:srgbClr val="0066FF"/>
              </a:solidFill>
              <a:latin typeface="宋体" panose="02010600030101010101" pitchFamily="2" charset="-122"/>
            </a:endParaRPr>
          </a:p>
          <a:p>
            <a:pPr>
              <a:buNone/>
            </a:pPr>
            <a:r>
              <a:rPr lang="en-US" altLang="zh-CN" sz="1600" b="1" dirty="0">
                <a:solidFill>
                  <a:srgbClr val="0066FF"/>
                </a:solidFill>
                <a:latin typeface="宋体" panose="02010600030101010101" pitchFamily="2" charset="-122"/>
              </a:rPr>
              <a:t>7</a:t>
            </a:r>
            <a:r>
              <a:rPr lang="zh-CN" altLang="en-US" sz="1600" b="1" dirty="0">
                <a:solidFill>
                  <a:srgbClr val="0066FF"/>
                </a:solidFill>
                <a:latin typeface="宋体" panose="02010600030101010101" pitchFamily="2" charset="-122"/>
              </a:rPr>
              <a:t>、</a:t>
            </a:r>
            <a:r>
              <a:rPr lang="zh-CN" altLang="en-US" sz="1600" b="1" dirty="0">
                <a:solidFill>
                  <a:srgbClr val="0066FF"/>
                </a:solidFill>
              </a:rPr>
              <a:t>科研项目外协（外购）项目审批表</a:t>
            </a:r>
            <a:r>
              <a:rPr lang="zh-CN" altLang="en-US" sz="1800" dirty="0"/>
              <a:t> </a:t>
            </a:r>
            <a:endParaRPr lang="zh-CN" altLang="en-US" sz="1800" dirty="0"/>
          </a:p>
        </p:txBody>
      </p:sp>
      <p:sp>
        <p:nvSpPr>
          <p:cNvPr id="14340" name="矩形 14339"/>
          <p:cNvSpPr/>
          <p:nvPr/>
        </p:nvSpPr>
        <p:spPr>
          <a:xfrm>
            <a:off x="4114800" y="0"/>
            <a:ext cx="5029200" cy="304800"/>
          </a:xfrm>
          <a:prstGeom prst="rect">
            <a:avLst/>
          </a:prstGeom>
          <a:solidFill>
            <a:srgbClr val="CCFF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1600" dirty="0">
                <a:ea typeface="黑体" panose="02010609060101010101" pitchFamily="49" charset="-122"/>
              </a:rPr>
              <a:t>山西大学哲学社会科学科研项目经费管理办法</a:t>
            </a:r>
            <a:endParaRPr lang="zh-CN" altLang="en-US" sz="1600" dirty="0">
              <a:ea typeface="黑体" panose="02010609060101010101" pitchFamily="49" charset="-122"/>
            </a:endParaRPr>
          </a:p>
        </p:txBody>
      </p:sp>
      <p:sp>
        <p:nvSpPr>
          <p:cNvPr id="14342" name="左大括号 14341"/>
          <p:cNvSpPr/>
          <p:nvPr/>
        </p:nvSpPr>
        <p:spPr>
          <a:xfrm>
            <a:off x="4995863" y="1417638"/>
            <a:ext cx="457200" cy="1752600"/>
          </a:xfrm>
          <a:prstGeom prst="leftBrace">
            <a:avLst>
              <a:gd name="adj1" fmla="val 31944"/>
              <a:gd name="adj2" fmla="val 50000"/>
            </a:avLst>
          </a:prstGeom>
          <a:noFill/>
          <a:ln w="19050" cap="flat" cmpd="sng">
            <a:solidFill>
              <a:schemeClr val="tx1"/>
            </a:solidFill>
            <a:prstDash val="solid"/>
            <a:headEnd type="none" w="med" len="med"/>
            <a:tailEnd type="none" w="med" len="med"/>
          </a:ln>
        </p:spPr>
        <p:txBody>
          <a:bodyPr wrap="none" anchor="ctr"/>
          <a:p>
            <a:pPr algn="l">
              <a:lnSpc>
                <a:spcPct val="130000"/>
              </a:lnSpc>
            </a:pPr>
            <a:r>
              <a:rPr lang="zh-CN" altLang="en-US" sz="2200" dirty="0">
                <a:solidFill>
                  <a:srgbClr val="FF0066"/>
                </a:solidFill>
                <a:latin typeface="黑体" panose="02010609060101010101" pitchFamily="49" charset="-122"/>
                <a:ea typeface="黑体" panose="02010609060101010101" pitchFamily="49" charset="-122"/>
              </a:rPr>
              <a:t>第一节 预算编制和开支范围</a:t>
            </a:r>
            <a:endParaRPr lang="zh-CN" altLang="en-US" sz="2200" dirty="0">
              <a:solidFill>
                <a:srgbClr val="FF0066"/>
              </a:solidFill>
              <a:latin typeface="黑体" panose="02010609060101010101" pitchFamily="49" charset="-122"/>
              <a:ea typeface="黑体" panose="02010609060101010101" pitchFamily="49" charset="-122"/>
            </a:endParaRPr>
          </a:p>
          <a:p>
            <a:pPr algn="l">
              <a:lnSpc>
                <a:spcPct val="130000"/>
              </a:lnSpc>
            </a:pPr>
            <a:r>
              <a:rPr lang="zh-CN" altLang="en-US" sz="2200" dirty="0">
                <a:solidFill>
                  <a:srgbClr val="FF0066"/>
                </a:solidFill>
                <a:latin typeface="黑体" panose="02010609060101010101" pitchFamily="49" charset="-122"/>
                <a:ea typeface="黑体" panose="02010609060101010101" pitchFamily="49" charset="-122"/>
              </a:rPr>
              <a:t>第二节 预算调整和财务报销</a:t>
            </a:r>
            <a:endParaRPr lang="zh-CN" altLang="en-US" sz="2200" dirty="0">
              <a:solidFill>
                <a:srgbClr val="FF0066"/>
              </a:solidFill>
              <a:latin typeface="黑体" panose="02010609060101010101" pitchFamily="49" charset="-122"/>
              <a:ea typeface="黑体" panose="02010609060101010101" pitchFamily="49" charset="-122"/>
            </a:endParaRPr>
          </a:p>
          <a:p>
            <a:pPr algn="l">
              <a:lnSpc>
                <a:spcPct val="130000"/>
              </a:lnSpc>
            </a:pPr>
            <a:r>
              <a:rPr lang="zh-CN" altLang="en-US" sz="2200" dirty="0">
                <a:solidFill>
                  <a:srgbClr val="FF0066"/>
                </a:solidFill>
                <a:latin typeface="黑体" panose="02010609060101010101" pitchFamily="49" charset="-122"/>
                <a:ea typeface="黑体" panose="02010609060101010101" pitchFamily="49" charset="-122"/>
              </a:rPr>
              <a:t>第三节 科研经费的决算</a:t>
            </a:r>
            <a:endParaRPr lang="zh-CN" altLang="en-US" sz="2200" dirty="0">
              <a:solidFill>
                <a:srgbClr val="FF0066"/>
              </a:solidFill>
              <a:latin typeface="黑体" panose="02010609060101010101" pitchFamily="49" charset="-122"/>
              <a:ea typeface="黑体" panose="02010609060101010101" pitchFamily="49" charset="-122"/>
            </a:endParaRPr>
          </a:p>
          <a:p>
            <a:pPr algn="l">
              <a:lnSpc>
                <a:spcPct val="130000"/>
              </a:lnSpc>
            </a:pPr>
            <a:r>
              <a:rPr lang="zh-CN" altLang="en-US" sz="2200" dirty="0">
                <a:solidFill>
                  <a:srgbClr val="FF0066"/>
                </a:solidFill>
                <a:latin typeface="黑体" panose="02010609060101010101" pitchFamily="49" charset="-122"/>
                <a:ea typeface="黑体" panose="02010609060101010101" pitchFamily="49" charset="-122"/>
              </a:rPr>
              <a:t>第四节 结余经费的管理</a:t>
            </a:r>
            <a:endParaRPr lang="zh-CN" altLang="en-US" sz="2200" dirty="0">
              <a:solidFill>
                <a:srgbClr val="FF0066"/>
              </a:solidFill>
              <a:latin typeface="黑体" panose="02010609060101010101" pitchFamily="49" charset="-122"/>
              <a:ea typeface="黑体" panose="02010609060101010101" pitchFamily="49" charset="-122"/>
            </a:endParaRPr>
          </a:p>
        </p:txBody>
      </p:sp>
      <p:pic>
        <p:nvPicPr>
          <p:cNvPr id="14346" name="图片 14345"/>
          <p:cNvPicPr>
            <a:picLocks noChangeAspect="1"/>
          </p:cNvPicPr>
          <p:nvPr/>
        </p:nvPicPr>
        <p:blipFill>
          <a:blip r:embed="rId1"/>
          <a:stretch>
            <a:fillRect/>
          </a:stretch>
        </p:blipFill>
        <p:spPr>
          <a:xfrm>
            <a:off x="6858000" y="4953000"/>
            <a:ext cx="1828800" cy="1358900"/>
          </a:xfrm>
          <a:prstGeom prst="rect">
            <a:avLst/>
          </a:prstGeom>
          <a:noFill/>
          <a:ln w="9525">
            <a:noFill/>
          </a:ln>
        </p:spPr>
      </p:pic>
      <p:sp>
        <p:nvSpPr>
          <p:cNvPr id="14347" name="标题 14346"/>
          <p:cNvSpPr>
            <a:spLocks noGrp="1"/>
          </p:cNvSpPr>
          <p:nvPr>
            <p:ph type="title"/>
          </p:nvPr>
        </p:nvSpPr>
        <p:spPr>
          <a:xfrm>
            <a:off x="1143000" y="914400"/>
            <a:ext cx="7793038" cy="776288"/>
          </a:xfrm>
          <a:ln/>
        </p:spPr>
        <p:txBody>
          <a:bodyPr anchor="b"/>
          <a:p>
            <a:r>
              <a:rPr lang="zh-CN" altLang="en-US" sz="2800" dirty="0">
                <a:latin typeface="黑体" panose="02010609060101010101" pitchFamily="49" charset="-122"/>
                <a:ea typeface="黑体" panose="02010609060101010101" pitchFamily="49" charset="-122"/>
              </a:rPr>
              <a:t>目  录</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文本占位符 24578"/>
          <p:cNvSpPr>
            <a:spLocks noGrp="1"/>
          </p:cNvSpPr>
          <p:nvPr>
            <p:ph type="body" idx="1"/>
          </p:nvPr>
        </p:nvSpPr>
        <p:spPr>
          <a:xfrm>
            <a:off x="1295400" y="2057400"/>
            <a:ext cx="6400800" cy="4114800"/>
          </a:xfrm>
          <a:ln/>
        </p:spPr>
        <p:txBody>
          <a:bodyPr/>
          <a:p>
            <a:pPr>
              <a:lnSpc>
                <a:spcPct val="180000"/>
              </a:lnSpc>
              <a:buNone/>
            </a:pPr>
            <a:r>
              <a:rPr lang="en-US" altLang="zh-CN" sz="2400" dirty="0">
                <a:latin typeface="黑体" panose="02010609060101010101" pitchFamily="49" charset="-122"/>
                <a:ea typeface="黑体" panose="02010609060101010101" pitchFamily="49" charset="-122"/>
              </a:rPr>
              <a:t>       </a:t>
            </a:r>
            <a:r>
              <a:rPr lang="zh-CN" altLang="en-US" sz="2400" dirty="0">
                <a:latin typeface="黑体" panose="02010609060101010101" pitchFamily="49" charset="-122"/>
                <a:ea typeface="黑体" panose="02010609060101010101" pitchFamily="49" charset="-122"/>
              </a:rPr>
              <a:t>山西大学各级各类哲学社会科学科研项目经费应根据科研合同（计划任务书）和经费预算，以出成果、出人才为目标，坚持以人为本、遵循规律、依法规范、公正合理和安全高效的原则进行管理。</a:t>
            </a:r>
            <a:endParaRPr lang="zh-CN" altLang="en-US" sz="2400" dirty="0">
              <a:latin typeface="黑体" panose="02010609060101010101" pitchFamily="49" charset="-122"/>
              <a:ea typeface="黑体" panose="02010609060101010101" pitchFamily="49" charset="-122"/>
            </a:endParaRPr>
          </a:p>
        </p:txBody>
      </p:sp>
      <p:pic>
        <p:nvPicPr>
          <p:cNvPr id="24583" name="图片 24582"/>
          <p:cNvPicPr>
            <a:picLocks noChangeAspect="1"/>
          </p:cNvPicPr>
          <p:nvPr/>
        </p:nvPicPr>
        <p:blipFill>
          <a:blip r:embed="rId1"/>
          <a:stretch>
            <a:fillRect/>
          </a:stretch>
        </p:blipFill>
        <p:spPr>
          <a:xfrm>
            <a:off x="6934200" y="4953000"/>
            <a:ext cx="1905000" cy="1698625"/>
          </a:xfrm>
          <a:prstGeom prst="rect">
            <a:avLst/>
          </a:prstGeom>
          <a:noFill/>
          <a:ln w="9525">
            <a:noFill/>
          </a:ln>
        </p:spPr>
      </p:pic>
      <p:sp>
        <p:nvSpPr>
          <p:cNvPr id="24584" name="矩形 24583"/>
          <p:cNvSpPr/>
          <p:nvPr/>
        </p:nvSpPr>
        <p:spPr>
          <a:xfrm>
            <a:off x="4114800" y="0"/>
            <a:ext cx="5029200" cy="304800"/>
          </a:xfrm>
          <a:prstGeom prst="rect">
            <a:avLst/>
          </a:prstGeom>
          <a:solidFill>
            <a:srgbClr val="CCFF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1600" dirty="0">
                <a:ea typeface="黑体" panose="02010609060101010101" pitchFamily="49" charset="-122"/>
              </a:rPr>
              <a:t>山西大学哲学社会科学科研项目经费管理办法</a:t>
            </a:r>
            <a:endParaRPr lang="zh-CN" altLang="en-US" sz="1600" dirty="0">
              <a:ea typeface="黑体" panose="02010609060101010101" pitchFamily="49" charset="-122"/>
            </a:endParaRPr>
          </a:p>
        </p:txBody>
      </p:sp>
      <p:sp>
        <p:nvSpPr>
          <p:cNvPr id="24585" name="标题 24584"/>
          <p:cNvSpPr>
            <a:spLocks noGrp="1"/>
          </p:cNvSpPr>
          <p:nvPr>
            <p:ph type="title"/>
          </p:nvPr>
        </p:nvSpPr>
        <p:spPr>
          <a:xfrm>
            <a:off x="1143000" y="914400"/>
            <a:ext cx="7793038" cy="776288"/>
          </a:xfrm>
          <a:ln/>
        </p:spPr>
        <p:txBody>
          <a:bodyPr anchor="b"/>
          <a:p>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总  则</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标题 81921"/>
          <p:cNvSpPr>
            <a:spLocks noGrp="1"/>
          </p:cNvSpPr>
          <p:nvPr>
            <p:ph type="title"/>
          </p:nvPr>
        </p:nvSpPr>
        <p:spPr>
          <a:xfrm>
            <a:off x="1143000" y="228600"/>
            <a:ext cx="7793038" cy="1462088"/>
          </a:xfrm>
          <a:ln/>
        </p:spPr>
        <p:txBody>
          <a:bodyPr anchor="b"/>
          <a:p>
            <a:r>
              <a:rPr lang="zh-CN" altLang="en-US" sz="2800" dirty="0">
                <a:latin typeface="黑体" panose="02010609060101010101" pitchFamily="49" charset="-122"/>
                <a:ea typeface="黑体" panose="02010609060101010101" pitchFamily="49" charset="-122"/>
              </a:rPr>
              <a:t>科研项目经费分类</a:t>
            </a:r>
            <a:endParaRPr lang="zh-CN" altLang="en-US" sz="2800" dirty="0">
              <a:latin typeface="黑体" panose="02010609060101010101" pitchFamily="49" charset="-122"/>
              <a:ea typeface="黑体" panose="02010609060101010101" pitchFamily="49" charset="-122"/>
            </a:endParaRPr>
          </a:p>
        </p:txBody>
      </p:sp>
      <p:sp>
        <p:nvSpPr>
          <p:cNvPr id="81924" name="文本框 81923"/>
          <p:cNvSpPr txBox="1"/>
          <p:nvPr/>
        </p:nvSpPr>
        <p:spPr>
          <a:xfrm>
            <a:off x="838200" y="3022600"/>
            <a:ext cx="488950" cy="2209800"/>
          </a:xfrm>
          <a:prstGeom prst="rect">
            <a:avLst/>
          </a:prstGeom>
          <a:solidFill>
            <a:srgbClr val="CCFFFF"/>
          </a:solidFill>
          <a:ln w="9525">
            <a:noFill/>
          </a:ln>
        </p:spPr>
        <p:txBody>
          <a:bodyPr vert="eaVert">
            <a:spAutoFit/>
          </a:bodyPr>
          <a:p>
            <a:pPr algn="l">
              <a:spcBef>
                <a:spcPct val="50000"/>
              </a:spcBef>
            </a:pPr>
            <a:r>
              <a:rPr lang="en-US" altLang="zh-CN" sz="2000" dirty="0">
                <a:solidFill>
                  <a:srgbClr val="FF0066"/>
                </a:solidFill>
                <a:latin typeface="Tahoma" panose="020B0604030504040204" pitchFamily="34" charset="0"/>
                <a:ea typeface="黑体" panose="02010609060101010101" pitchFamily="49" charset="-122"/>
              </a:rPr>
              <a:t>   </a:t>
            </a:r>
            <a:r>
              <a:rPr lang="zh-CN" altLang="en-US" sz="2000" dirty="0">
                <a:solidFill>
                  <a:srgbClr val="FF0066"/>
                </a:solidFill>
                <a:latin typeface="Tahoma" panose="020B0604030504040204" pitchFamily="34" charset="0"/>
                <a:ea typeface="黑体" panose="02010609060101010101" pitchFamily="49" charset="-122"/>
              </a:rPr>
              <a:t>科研项目经费</a:t>
            </a:r>
            <a:endParaRPr lang="zh-CN" altLang="en-US" sz="2000" dirty="0">
              <a:solidFill>
                <a:srgbClr val="FF0066"/>
              </a:solidFill>
              <a:latin typeface="Tahoma" panose="020B0604030504040204" pitchFamily="34" charset="0"/>
              <a:ea typeface="黑体" panose="02010609060101010101" pitchFamily="49" charset="-122"/>
            </a:endParaRPr>
          </a:p>
        </p:txBody>
      </p:sp>
      <p:sp>
        <p:nvSpPr>
          <p:cNvPr id="81925" name="文本框 81924"/>
          <p:cNvSpPr txBox="1"/>
          <p:nvPr/>
        </p:nvSpPr>
        <p:spPr>
          <a:xfrm>
            <a:off x="1905000" y="2286000"/>
            <a:ext cx="6553200" cy="701675"/>
          </a:xfrm>
          <a:prstGeom prst="rect">
            <a:avLst/>
          </a:prstGeom>
          <a:solidFill>
            <a:srgbClr val="99CCFF"/>
          </a:solidFill>
          <a:ln w="9525">
            <a:noFill/>
          </a:ln>
        </p:spPr>
        <p:txBody>
          <a:bodyPr>
            <a:spAutoFit/>
          </a:bodyPr>
          <a:p>
            <a:pPr>
              <a:spcBef>
                <a:spcPct val="50000"/>
              </a:spcBef>
            </a:pPr>
            <a:r>
              <a:rPr lang="zh-CN" altLang="en-US" sz="2000" dirty="0">
                <a:solidFill>
                  <a:srgbClr val="FF33CC"/>
                </a:solidFill>
                <a:latin typeface="黑体" panose="02010609060101010101" pitchFamily="49" charset="-122"/>
                <a:ea typeface="黑体" panose="02010609060101010101" pitchFamily="49" charset="-122"/>
              </a:rPr>
              <a:t>纵向科研项目经费：凡是各级政府列入其年度科技计划并由财政资金支持的科研项目经费均属纵向科研项目经费 。</a:t>
            </a:r>
            <a:endParaRPr lang="zh-CN" altLang="en-US" sz="2000" dirty="0">
              <a:solidFill>
                <a:srgbClr val="FF33CC"/>
              </a:solidFill>
              <a:latin typeface="黑体" panose="02010609060101010101" pitchFamily="49" charset="-122"/>
              <a:ea typeface="黑体" panose="02010609060101010101" pitchFamily="49" charset="-122"/>
            </a:endParaRPr>
          </a:p>
        </p:txBody>
      </p:sp>
      <p:sp>
        <p:nvSpPr>
          <p:cNvPr id="81926" name="文本框 81925"/>
          <p:cNvSpPr txBox="1"/>
          <p:nvPr/>
        </p:nvSpPr>
        <p:spPr>
          <a:xfrm>
            <a:off x="1905000" y="3675063"/>
            <a:ext cx="6553200" cy="1006475"/>
          </a:xfrm>
          <a:prstGeom prst="rect">
            <a:avLst/>
          </a:prstGeom>
          <a:solidFill>
            <a:srgbClr val="FFCC99"/>
          </a:solidFill>
          <a:ln w="9525">
            <a:noFill/>
          </a:ln>
        </p:spPr>
        <p:txBody>
          <a:bodyPr>
            <a:spAutoFit/>
          </a:bodyPr>
          <a:p>
            <a:pPr algn="l">
              <a:spcBef>
                <a:spcPct val="50000"/>
              </a:spcBef>
            </a:pPr>
            <a:r>
              <a:rPr lang="zh-CN" altLang="en-US" sz="2000" dirty="0">
                <a:solidFill>
                  <a:schemeClr val="folHlink"/>
                </a:solidFill>
                <a:latin typeface="黑体" panose="02010609060101010101" pitchFamily="49" charset="-122"/>
                <a:ea typeface="黑体" panose="02010609060101010101" pitchFamily="49" charset="-122"/>
              </a:rPr>
              <a:t>横向科研项目经费：凡由社会单位和企业支持的科研项目经费，以及与国外科研组织、机构合作获得的科研项目经费均属横向科研项目经费。 </a:t>
            </a:r>
            <a:endParaRPr lang="zh-CN" altLang="en-US" sz="2000" dirty="0">
              <a:solidFill>
                <a:schemeClr val="folHlink"/>
              </a:solidFill>
              <a:latin typeface="黑体" panose="02010609060101010101" pitchFamily="49" charset="-122"/>
              <a:ea typeface="黑体" panose="02010609060101010101" pitchFamily="49" charset="-122"/>
            </a:endParaRPr>
          </a:p>
        </p:txBody>
      </p:sp>
      <p:sp>
        <p:nvSpPr>
          <p:cNvPr id="81927" name="文本框 81926"/>
          <p:cNvSpPr txBox="1"/>
          <p:nvPr/>
        </p:nvSpPr>
        <p:spPr>
          <a:xfrm>
            <a:off x="1905000" y="5300663"/>
            <a:ext cx="6553200" cy="711200"/>
          </a:xfrm>
          <a:prstGeom prst="rect">
            <a:avLst/>
          </a:prstGeom>
          <a:solidFill>
            <a:schemeClr val="accent1"/>
          </a:solidFill>
          <a:ln w="9525" cap="flat" cmpd="sng">
            <a:solidFill>
              <a:srgbClr val="99FF99"/>
            </a:solidFill>
            <a:prstDash val="solid"/>
            <a:miter/>
            <a:headEnd type="none" w="med" len="med"/>
            <a:tailEnd type="none" w="med" len="med"/>
          </a:ln>
        </p:spPr>
        <p:txBody>
          <a:bodyPr>
            <a:spAutoFit/>
          </a:bodyPr>
          <a:p>
            <a:pPr algn="l">
              <a:spcBef>
                <a:spcPct val="50000"/>
              </a:spcBef>
            </a:pPr>
            <a:r>
              <a:rPr lang="zh-CN" altLang="en-US" sz="2000" dirty="0">
                <a:latin typeface="Tahoma" panose="020B0604030504040204" pitchFamily="34" charset="0"/>
                <a:ea typeface="黑体" panose="02010609060101010101" pitchFamily="49" charset="-122"/>
              </a:rPr>
              <a:t>学校科研项目经费：由本校支持的科研项目经费或按规定配套的经费均属学校科研项目经费。</a:t>
            </a:r>
            <a:r>
              <a:rPr lang="zh-CN" altLang="en-US" dirty="0">
                <a:latin typeface="Tahoma" panose="020B0604030504040204" pitchFamily="34" charset="0"/>
                <a:ea typeface="宋体" panose="02010600030101010101" pitchFamily="2" charset="-122"/>
              </a:rPr>
              <a:t> </a:t>
            </a:r>
            <a:endParaRPr lang="zh-CN" altLang="en-US" dirty="0">
              <a:latin typeface="Tahoma" panose="020B0604030504040204" pitchFamily="34" charset="0"/>
              <a:ea typeface="宋体" panose="02010600030101010101" pitchFamily="2" charset="-122"/>
            </a:endParaRPr>
          </a:p>
        </p:txBody>
      </p:sp>
      <p:sp>
        <p:nvSpPr>
          <p:cNvPr id="81928" name="直接连接符 81927"/>
          <p:cNvSpPr/>
          <p:nvPr/>
        </p:nvSpPr>
        <p:spPr>
          <a:xfrm>
            <a:off x="1609725" y="2667000"/>
            <a:ext cx="0" cy="2895600"/>
          </a:xfrm>
          <a:prstGeom prst="line">
            <a:avLst/>
          </a:prstGeom>
          <a:ln w="76200" cap="flat" cmpd="sng">
            <a:solidFill>
              <a:srgbClr val="CC99FF"/>
            </a:solidFill>
            <a:prstDash val="solid"/>
            <a:headEnd type="none" w="med" len="med"/>
            <a:tailEnd type="none" w="med" len="med"/>
          </a:ln>
        </p:spPr>
      </p:sp>
      <p:sp>
        <p:nvSpPr>
          <p:cNvPr id="81929" name="直接连接符 81928"/>
          <p:cNvSpPr/>
          <p:nvPr/>
        </p:nvSpPr>
        <p:spPr>
          <a:xfrm>
            <a:off x="1295400" y="4114800"/>
            <a:ext cx="609600" cy="0"/>
          </a:xfrm>
          <a:prstGeom prst="line">
            <a:avLst/>
          </a:prstGeom>
          <a:ln w="76200" cap="flat" cmpd="sng">
            <a:solidFill>
              <a:srgbClr val="CC99FF"/>
            </a:solidFill>
            <a:prstDash val="solid"/>
            <a:headEnd type="none" w="med" len="med"/>
            <a:tailEnd type="none" w="med" len="med"/>
          </a:ln>
        </p:spPr>
      </p:sp>
      <p:sp>
        <p:nvSpPr>
          <p:cNvPr id="81930" name="直接连接符 81929"/>
          <p:cNvSpPr/>
          <p:nvPr/>
        </p:nvSpPr>
        <p:spPr>
          <a:xfrm>
            <a:off x="1577975" y="2667000"/>
            <a:ext cx="304800" cy="0"/>
          </a:xfrm>
          <a:prstGeom prst="line">
            <a:avLst/>
          </a:prstGeom>
          <a:ln w="76200" cap="flat" cmpd="sng">
            <a:solidFill>
              <a:srgbClr val="CC99FF"/>
            </a:solidFill>
            <a:prstDash val="solid"/>
            <a:headEnd type="none" w="med" len="med"/>
            <a:tailEnd type="none" w="med" len="med"/>
          </a:ln>
        </p:spPr>
      </p:sp>
      <p:sp>
        <p:nvSpPr>
          <p:cNvPr id="81931" name="直接连接符 81930"/>
          <p:cNvSpPr/>
          <p:nvPr/>
        </p:nvSpPr>
        <p:spPr>
          <a:xfrm>
            <a:off x="1577975" y="5562600"/>
            <a:ext cx="304800" cy="0"/>
          </a:xfrm>
          <a:prstGeom prst="line">
            <a:avLst/>
          </a:prstGeom>
          <a:ln w="76200" cap="flat" cmpd="sng">
            <a:solidFill>
              <a:srgbClr val="CC99FF"/>
            </a:solidFill>
            <a:prstDash val="solid"/>
            <a:headEnd type="none" w="med" len="med"/>
            <a:tailEnd type="none" w="med" len="med"/>
          </a:ln>
        </p:spPr>
      </p:sp>
      <p:sp>
        <p:nvSpPr>
          <p:cNvPr id="81932" name="矩形 81931"/>
          <p:cNvSpPr/>
          <p:nvPr/>
        </p:nvSpPr>
        <p:spPr>
          <a:xfrm>
            <a:off x="4114800" y="0"/>
            <a:ext cx="5029200" cy="304800"/>
          </a:xfrm>
          <a:prstGeom prst="rect">
            <a:avLst/>
          </a:prstGeom>
          <a:solidFill>
            <a:srgbClr val="CCFF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1600" dirty="0">
                <a:ea typeface="黑体" panose="02010609060101010101" pitchFamily="49" charset="-122"/>
              </a:rPr>
              <a:t>山西大学哲学社会科学科研项目经费管理办法</a:t>
            </a:r>
            <a:endParaRPr lang="zh-CN" altLang="en-US" sz="1600" dirty="0">
              <a:ea typeface="黑体" panose="02010609060101010101" pitchFamily="49"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3" name="文本占位符 25602"/>
          <p:cNvSpPr>
            <a:spLocks noGrp="1"/>
          </p:cNvSpPr>
          <p:nvPr>
            <p:ph type="body" idx="1"/>
          </p:nvPr>
        </p:nvSpPr>
        <p:spPr>
          <a:xfrm>
            <a:off x="1219200" y="1981200"/>
            <a:ext cx="7772400" cy="4114800"/>
          </a:xfrm>
          <a:ln/>
        </p:spPr>
        <p:txBody>
          <a:bodyPr/>
          <a:p>
            <a:pPr>
              <a:buNone/>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、预算编制	</a:t>
            </a:r>
            <a:endParaRPr lang="zh-CN" altLang="en-US" sz="2400" dirty="0">
              <a:latin typeface="黑体" panose="02010609060101010101" pitchFamily="49" charset="-122"/>
              <a:ea typeface="黑体" panose="02010609060101010101" pitchFamily="49" charset="-122"/>
            </a:endParaRPr>
          </a:p>
          <a:p>
            <a:pPr>
              <a:buNone/>
            </a:pPr>
            <a:endParaRPr lang="zh-CN" altLang="en-US" b="1" dirty="0"/>
          </a:p>
        </p:txBody>
      </p:sp>
      <p:sp>
        <p:nvSpPr>
          <p:cNvPr id="25604" name="矩形 25603"/>
          <p:cNvSpPr/>
          <p:nvPr/>
        </p:nvSpPr>
        <p:spPr>
          <a:xfrm>
            <a:off x="5562600" y="0"/>
            <a:ext cx="3581400" cy="319088"/>
          </a:xfrm>
          <a:prstGeom prst="rect">
            <a:avLst/>
          </a:prstGeom>
          <a:solidFill>
            <a:srgbClr val="CCFF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2000" dirty="0">
                <a:ea typeface="黑体" panose="02010609060101010101" pitchFamily="49" charset="-122"/>
              </a:rPr>
              <a:t>第一章 纵向科研项目经费管理</a:t>
            </a:r>
            <a:endParaRPr lang="zh-CN" altLang="en-US" sz="2000" dirty="0">
              <a:ea typeface="黑体" panose="02010609060101010101" pitchFamily="49" charset="-122"/>
            </a:endParaRPr>
          </a:p>
        </p:txBody>
      </p:sp>
      <p:sp>
        <p:nvSpPr>
          <p:cNvPr id="25696" name="文本框 25695"/>
          <p:cNvSpPr txBox="1"/>
          <p:nvPr/>
        </p:nvSpPr>
        <p:spPr>
          <a:xfrm>
            <a:off x="6629400" y="3276600"/>
            <a:ext cx="1362075" cy="568325"/>
          </a:xfrm>
          <a:prstGeom prst="rect">
            <a:avLst/>
          </a:prstGeom>
          <a:solidFill>
            <a:srgbClr val="FFCC99"/>
          </a:solidFill>
          <a:ln w="19050" cap="flat" cmpd="sng">
            <a:solidFill>
              <a:srgbClr val="000000"/>
            </a:solidFill>
            <a:prstDash val="solid"/>
            <a:miter/>
            <a:headEnd type="none" w="med" len="med"/>
            <a:tailEnd type="none" w="med" len="med"/>
          </a:ln>
        </p:spPr>
        <p:txBody>
          <a:bodyPr>
            <a:spAutoFit/>
          </a:bodyPr>
          <a:p>
            <a:r>
              <a:rPr lang="zh-CN" altLang="en-US" sz="1500" dirty="0">
                <a:latin typeface="Times New Roman" panose="02020603050405020304" pitchFamily="18" charset="0"/>
                <a:ea typeface="宋体" panose="02010600030101010101" pitchFamily="2" charset="-122"/>
              </a:rPr>
              <a:t>确认预算，预算编制完成</a:t>
            </a:r>
            <a:endParaRPr lang="zh-CN" altLang="en-US" sz="1500" dirty="0">
              <a:latin typeface="Tahoma" panose="020B0604030504040204" pitchFamily="34" charset="0"/>
              <a:ea typeface="宋体" panose="02010600030101010101" pitchFamily="2" charset="-122"/>
            </a:endParaRPr>
          </a:p>
        </p:txBody>
      </p:sp>
      <p:sp>
        <p:nvSpPr>
          <p:cNvPr id="25702" name="文本框 25701"/>
          <p:cNvSpPr txBox="1"/>
          <p:nvPr/>
        </p:nvSpPr>
        <p:spPr>
          <a:xfrm>
            <a:off x="3048000" y="3962400"/>
            <a:ext cx="2895600" cy="339725"/>
          </a:xfrm>
          <a:prstGeom prst="rect">
            <a:avLst/>
          </a:prstGeom>
          <a:solidFill>
            <a:srgbClr val="CC99FF"/>
          </a:solidFill>
          <a:ln w="19050" cap="flat" cmpd="sng">
            <a:solidFill>
              <a:srgbClr val="000000"/>
            </a:solidFill>
            <a:prstDash val="solid"/>
            <a:miter/>
            <a:headEnd type="none" w="med" len="med"/>
            <a:tailEnd type="none" w="med" len="med"/>
          </a:ln>
        </p:spPr>
        <p:txBody>
          <a:bodyPr>
            <a:spAutoFit/>
          </a:bodyPr>
          <a:p>
            <a:r>
              <a:rPr lang="zh-CN" altLang="en-US" sz="1500" dirty="0">
                <a:latin typeface="Times New Roman" panose="02020603050405020304" pitchFamily="18" charset="0"/>
                <a:ea typeface="宋体" panose="02010600030101010101" pitchFamily="2" charset="-122"/>
              </a:rPr>
              <a:t>经社科处审核批准</a:t>
            </a:r>
            <a:endParaRPr lang="zh-CN" altLang="en-US" sz="1500" dirty="0">
              <a:latin typeface="Tahoma" panose="020B0604030504040204" pitchFamily="34" charset="0"/>
              <a:ea typeface="宋体" panose="02010600030101010101" pitchFamily="2" charset="-122"/>
            </a:endParaRPr>
          </a:p>
        </p:txBody>
      </p:sp>
      <p:sp>
        <p:nvSpPr>
          <p:cNvPr id="25704" name="文本框 25703"/>
          <p:cNvSpPr txBox="1"/>
          <p:nvPr/>
        </p:nvSpPr>
        <p:spPr>
          <a:xfrm>
            <a:off x="3048000" y="2819400"/>
            <a:ext cx="1590675" cy="568325"/>
          </a:xfrm>
          <a:prstGeom prst="rect">
            <a:avLst/>
          </a:prstGeom>
          <a:solidFill>
            <a:srgbClr val="99CCFF"/>
          </a:solidFill>
          <a:ln w="19050" cap="flat" cmpd="sng">
            <a:solidFill>
              <a:srgbClr val="000000"/>
            </a:solidFill>
            <a:prstDash val="solid"/>
            <a:miter/>
            <a:headEnd type="none" w="med" len="med"/>
            <a:tailEnd type="none" w="med" len="med"/>
          </a:ln>
        </p:spPr>
        <p:txBody>
          <a:bodyPr>
            <a:spAutoFit/>
          </a:bodyPr>
          <a:p>
            <a:r>
              <a:rPr lang="zh-CN" altLang="en-US" sz="1500" dirty="0">
                <a:solidFill>
                  <a:schemeClr val="tx2"/>
                </a:solidFill>
                <a:latin typeface="Times New Roman" panose="02020603050405020304" pitchFamily="18" charset="0"/>
                <a:ea typeface="宋体" panose="02010600030101010101" pitchFamily="2" charset="-122"/>
              </a:rPr>
              <a:t>经社科处审核后上报主管部门</a:t>
            </a:r>
            <a:endParaRPr lang="zh-CN" altLang="en-US" sz="1500" dirty="0">
              <a:solidFill>
                <a:schemeClr val="tx2"/>
              </a:solidFill>
              <a:latin typeface="Tahoma" panose="020B0604030504040204" pitchFamily="34" charset="0"/>
              <a:ea typeface="宋体" panose="02010600030101010101" pitchFamily="2" charset="-122"/>
            </a:endParaRPr>
          </a:p>
        </p:txBody>
      </p:sp>
      <p:sp>
        <p:nvSpPr>
          <p:cNvPr id="25705" name="文本框 25704"/>
          <p:cNvSpPr txBox="1"/>
          <p:nvPr/>
        </p:nvSpPr>
        <p:spPr>
          <a:xfrm>
            <a:off x="5029200" y="2819400"/>
            <a:ext cx="914400" cy="568325"/>
          </a:xfrm>
          <a:prstGeom prst="rect">
            <a:avLst/>
          </a:prstGeom>
          <a:solidFill>
            <a:srgbClr val="99CCFF"/>
          </a:solidFill>
          <a:ln w="19050" cap="flat" cmpd="sng">
            <a:solidFill>
              <a:srgbClr val="000000"/>
            </a:solidFill>
            <a:prstDash val="solid"/>
            <a:miter/>
            <a:headEnd type="none" w="med" len="med"/>
            <a:tailEnd type="none" w="med" len="med"/>
          </a:ln>
        </p:spPr>
        <p:txBody>
          <a:bodyPr>
            <a:spAutoFit/>
          </a:bodyPr>
          <a:p>
            <a:r>
              <a:rPr lang="zh-CN" altLang="en-US" sz="1500" dirty="0">
                <a:solidFill>
                  <a:schemeClr val="tx2"/>
                </a:solidFill>
                <a:latin typeface="Times New Roman" panose="02020603050405020304" pitchFamily="18" charset="0"/>
                <a:ea typeface="宋体" panose="02010600030101010101" pitchFamily="2" charset="-122"/>
              </a:rPr>
              <a:t>主管部门批复</a:t>
            </a:r>
            <a:endParaRPr lang="zh-CN" altLang="en-US" sz="1500" dirty="0">
              <a:solidFill>
                <a:schemeClr val="tx2"/>
              </a:solidFill>
              <a:latin typeface="Tahoma" panose="020B0604030504040204" pitchFamily="34" charset="0"/>
              <a:ea typeface="宋体" panose="02010600030101010101" pitchFamily="2" charset="-122"/>
            </a:endParaRPr>
          </a:p>
        </p:txBody>
      </p:sp>
      <p:sp>
        <p:nvSpPr>
          <p:cNvPr id="25706" name="直接连接符 25705"/>
          <p:cNvSpPr/>
          <p:nvPr/>
        </p:nvSpPr>
        <p:spPr>
          <a:xfrm>
            <a:off x="4648200" y="3124200"/>
            <a:ext cx="342900" cy="0"/>
          </a:xfrm>
          <a:prstGeom prst="line">
            <a:avLst/>
          </a:prstGeom>
          <a:ln w="19050" cap="flat" cmpd="sng">
            <a:solidFill>
              <a:srgbClr val="000000"/>
            </a:solidFill>
            <a:prstDash val="solid"/>
            <a:headEnd type="none" w="med" len="med"/>
            <a:tailEnd type="triangle" w="med" len="med"/>
          </a:ln>
        </p:spPr>
      </p:sp>
      <p:sp>
        <p:nvSpPr>
          <p:cNvPr id="25713" name="矩形 25712"/>
          <p:cNvSpPr/>
          <p:nvPr/>
        </p:nvSpPr>
        <p:spPr>
          <a:xfrm>
            <a:off x="2743200" y="5629275"/>
            <a:ext cx="3406775" cy="366713"/>
          </a:xfrm>
          <a:prstGeom prst="rect">
            <a:avLst/>
          </a:prstGeom>
          <a:noFill/>
          <a:ln w="9525">
            <a:noFill/>
          </a:ln>
        </p:spPr>
        <p:txBody>
          <a:bodyPr wrap="none" anchor="t">
            <a:spAutoFit/>
          </a:bodyPr>
          <a:p>
            <a:pPr algn="l">
              <a:spcBef>
                <a:spcPct val="20000"/>
              </a:spcBef>
              <a:buClr>
                <a:schemeClr val="folHlink"/>
              </a:buClr>
              <a:buSzPct val="60000"/>
              <a:buFont typeface="Wingdings" panose="05000000000000000000" pitchFamily="2" charset="2"/>
            </a:pPr>
            <a:r>
              <a:rPr lang="zh-CN" altLang="en-US" b="1" dirty="0">
                <a:latin typeface="Tahoma" panose="020B0604030504040204" pitchFamily="34" charset="0"/>
                <a:ea typeface="宋体" panose="02010600030101010101" pitchFamily="2" charset="-122"/>
              </a:rPr>
              <a:t>纵向科研项目经费预算编制流程</a:t>
            </a:r>
            <a:endParaRPr lang="zh-CN" altLang="en-US" b="1" dirty="0">
              <a:latin typeface="Tahoma" panose="020B0604030504040204" pitchFamily="34" charset="0"/>
              <a:ea typeface="宋体" panose="02010600030101010101" pitchFamily="2" charset="-122"/>
            </a:endParaRPr>
          </a:p>
        </p:txBody>
      </p:sp>
      <p:sp>
        <p:nvSpPr>
          <p:cNvPr id="25731" name="矩形 25730"/>
          <p:cNvSpPr/>
          <p:nvPr/>
        </p:nvSpPr>
        <p:spPr>
          <a:xfrm>
            <a:off x="1219200" y="1143000"/>
            <a:ext cx="4806950" cy="519113"/>
          </a:xfrm>
          <a:prstGeom prst="rect">
            <a:avLst/>
          </a:prstGeom>
          <a:noFill/>
          <a:ln w="9525">
            <a:noFill/>
          </a:ln>
        </p:spPr>
        <p:txBody>
          <a:bodyPr wrap="none" anchor="t">
            <a:spAutoFit/>
          </a:bodyPr>
          <a:p>
            <a:pPr algn="l"/>
            <a:r>
              <a:rPr lang="zh-CN" altLang="en-US" sz="2800" dirty="0">
                <a:solidFill>
                  <a:schemeClr val="tx2"/>
                </a:solidFill>
                <a:latin typeface="黑体" panose="02010609060101010101" pitchFamily="49" charset="-122"/>
                <a:ea typeface="黑体" panose="02010609060101010101" pitchFamily="49" charset="-122"/>
              </a:rPr>
              <a:t>第一节  预算编制和开支范围</a:t>
            </a:r>
            <a:endParaRPr lang="zh-CN" altLang="en-US" sz="2800" dirty="0">
              <a:solidFill>
                <a:schemeClr val="tx2"/>
              </a:solidFill>
              <a:latin typeface="黑体" panose="02010609060101010101" pitchFamily="49" charset="-122"/>
              <a:ea typeface="黑体" panose="02010609060101010101" pitchFamily="49" charset="-122"/>
            </a:endParaRPr>
          </a:p>
        </p:txBody>
      </p:sp>
      <p:grpSp>
        <p:nvGrpSpPr>
          <p:cNvPr id="25764" name="组合 25763"/>
          <p:cNvGrpSpPr/>
          <p:nvPr/>
        </p:nvGrpSpPr>
        <p:grpSpPr>
          <a:xfrm>
            <a:off x="609600" y="3124200"/>
            <a:ext cx="2438400" cy="990600"/>
            <a:chOff x="398" y="2496"/>
            <a:chExt cx="1536" cy="624"/>
          </a:xfrm>
        </p:grpSpPr>
        <p:sp>
          <p:nvSpPr>
            <p:cNvPr id="25758" name="直接连接符 25757"/>
            <p:cNvSpPr/>
            <p:nvPr/>
          </p:nvSpPr>
          <p:spPr>
            <a:xfrm>
              <a:off x="1776" y="3120"/>
              <a:ext cx="144" cy="0"/>
            </a:xfrm>
            <a:prstGeom prst="line">
              <a:avLst/>
            </a:prstGeom>
            <a:ln w="19050" cap="flat" cmpd="sng">
              <a:solidFill>
                <a:schemeClr val="tx1"/>
              </a:solidFill>
              <a:prstDash val="solid"/>
              <a:headEnd type="none" w="med" len="med"/>
              <a:tailEnd type="triangle" w="med" len="med"/>
            </a:ln>
          </p:spPr>
        </p:sp>
        <p:sp>
          <p:nvSpPr>
            <p:cNvPr id="25759" name="直接连接符 25758"/>
            <p:cNvSpPr/>
            <p:nvPr/>
          </p:nvSpPr>
          <p:spPr>
            <a:xfrm>
              <a:off x="1790" y="2496"/>
              <a:ext cx="144" cy="0"/>
            </a:xfrm>
            <a:prstGeom prst="line">
              <a:avLst/>
            </a:prstGeom>
            <a:ln w="19050" cap="flat" cmpd="sng">
              <a:solidFill>
                <a:schemeClr val="tx1"/>
              </a:solidFill>
              <a:prstDash val="solid"/>
              <a:headEnd type="none" w="med" len="med"/>
              <a:tailEnd type="triangle" w="med" len="med"/>
            </a:ln>
          </p:spPr>
        </p:sp>
        <p:sp>
          <p:nvSpPr>
            <p:cNvPr id="25760" name="直接连接符 25759"/>
            <p:cNvSpPr/>
            <p:nvPr/>
          </p:nvSpPr>
          <p:spPr>
            <a:xfrm>
              <a:off x="1790" y="2496"/>
              <a:ext cx="0" cy="624"/>
            </a:xfrm>
            <a:prstGeom prst="line">
              <a:avLst/>
            </a:prstGeom>
            <a:ln w="19050" cap="flat" cmpd="sng">
              <a:solidFill>
                <a:schemeClr val="tx1"/>
              </a:solidFill>
              <a:prstDash val="solid"/>
              <a:headEnd type="none" w="med" len="med"/>
              <a:tailEnd type="none" w="med" len="med"/>
            </a:ln>
          </p:spPr>
        </p:sp>
        <p:grpSp>
          <p:nvGrpSpPr>
            <p:cNvPr id="25761" name="组合 25760"/>
            <p:cNvGrpSpPr/>
            <p:nvPr/>
          </p:nvGrpSpPr>
          <p:grpSpPr>
            <a:xfrm>
              <a:off x="398" y="2592"/>
              <a:ext cx="1392" cy="358"/>
              <a:chOff x="384" y="2592"/>
              <a:chExt cx="1392" cy="358"/>
            </a:xfrm>
          </p:grpSpPr>
          <p:sp>
            <p:nvSpPr>
              <p:cNvPr id="25762" name="文本框 25761"/>
              <p:cNvSpPr txBox="1"/>
              <p:nvPr/>
            </p:nvSpPr>
            <p:spPr>
              <a:xfrm>
                <a:off x="384" y="2592"/>
                <a:ext cx="1248" cy="358"/>
              </a:xfrm>
              <a:prstGeom prst="rect">
                <a:avLst/>
              </a:prstGeom>
              <a:solidFill>
                <a:srgbClr val="CCFFFF"/>
              </a:solidFill>
              <a:ln w="19050" cap="flat" cmpd="sng">
                <a:solidFill>
                  <a:srgbClr val="000000"/>
                </a:solidFill>
                <a:prstDash val="solid"/>
                <a:miter/>
                <a:headEnd type="none" w="med" len="med"/>
                <a:tailEnd type="none" w="med" len="med"/>
              </a:ln>
            </p:spPr>
            <p:txBody>
              <a:bodyPr>
                <a:spAutoFit/>
              </a:bodyPr>
              <a:p>
                <a:r>
                  <a:rPr lang="zh-CN" altLang="en-US" sz="1500" dirty="0">
                    <a:solidFill>
                      <a:schemeClr val="hlink"/>
                    </a:solidFill>
                    <a:latin typeface="Times New Roman" panose="02020603050405020304" pitchFamily="18" charset="0"/>
                    <a:ea typeface="宋体" panose="02010600030101010101" pitchFamily="2" charset="-122"/>
                  </a:rPr>
                  <a:t>项目负责人依法依规、据实编制经费预算</a:t>
                </a:r>
                <a:endParaRPr lang="zh-CN" altLang="en-US" sz="1500" dirty="0">
                  <a:solidFill>
                    <a:schemeClr val="hlink"/>
                  </a:solidFill>
                  <a:latin typeface="Tahoma" panose="020B0604030504040204" pitchFamily="34" charset="0"/>
                  <a:ea typeface="宋体" panose="02010600030101010101" pitchFamily="2" charset="-122"/>
                </a:endParaRPr>
              </a:p>
            </p:txBody>
          </p:sp>
          <p:sp>
            <p:nvSpPr>
              <p:cNvPr id="25763" name="直接连接符 25762"/>
              <p:cNvSpPr/>
              <p:nvPr/>
            </p:nvSpPr>
            <p:spPr>
              <a:xfrm>
                <a:off x="1632" y="2784"/>
                <a:ext cx="144" cy="0"/>
              </a:xfrm>
              <a:prstGeom prst="line">
                <a:avLst/>
              </a:prstGeom>
              <a:ln w="19050" cap="flat" cmpd="sng">
                <a:solidFill>
                  <a:schemeClr val="tx1"/>
                </a:solidFill>
                <a:prstDash val="solid"/>
                <a:headEnd type="none" w="med" len="med"/>
                <a:tailEnd type="none" w="med" len="med"/>
              </a:ln>
            </p:spPr>
          </p:sp>
        </p:grpSp>
      </p:grpSp>
      <p:grpSp>
        <p:nvGrpSpPr>
          <p:cNvPr id="25774" name="组合 25773"/>
          <p:cNvGrpSpPr/>
          <p:nvPr/>
        </p:nvGrpSpPr>
        <p:grpSpPr>
          <a:xfrm>
            <a:off x="5943600" y="3124200"/>
            <a:ext cx="685800" cy="990600"/>
            <a:chOff x="3744" y="2496"/>
            <a:chExt cx="432" cy="624"/>
          </a:xfrm>
        </p:grpSpPr>
        <p:sp>
          <p:nvSpPr>
            <p:cNvPr id="25770" name="直接连接符 25769"/>
            <p:cNvSpPr/>
            <p:nvPr/>
          </p:nvSpPr>
          <p:spPr>
            <a:xfrm>
              <a:off x="3840" y="2784"/>
              <a:ext cx="336" cy="0"/>
            </a:xfrm>
            <a:prstGeom prst="line">
              <a:avLst/>
            </a:prstGeom>
            <a:ln w="19050" cap="flat" cmpd="sng">
              <a:solidFill>
                <a:schemeClr val="tx1"/>
              </a:solidFill>
              <a:prstDash val="solid"/>
              <a:headEnd type="none" w="med" len="med"/>
              <a:tailEnd type="triangle" w="med" len="med"/>
            </a:ln>
          </p:spPr>
        </p:sp>
        <p:sp>
          <p:nvSpPr>
            <p:cNvPr id="25771" name="直接连接符 25770"/>
            <p:cNvSpPr/>
            <p:nvPr/>
          </p:nvSpPr>
          <p:spPr>
            <a:xfrm>
              <a:off x="3744" y="3120"/>
              <a:ext cx="96" cy="0"/>
            </a:xfrm>
            <a:prstGeom prst="line">
              <a:avLst/>
            </a:prstGeom>
            <a:ln w="19050" cap="flat" cmpd="sng">
              <a:solidFill>
                <a:schemeClr val="tx1"/>
              </a:solidFill>
              <a:prstDash val="solid"/>
              <a:headEnd type="none" w="med" len="med"/>
              <a:tailEnd type="none" w="med" len="med"/>
            </a:ln>
          </p:spPr>
        </p:sp>
        <p:sp>
          <p:nvSpPr>
            <p:cNvPr id="25772" name="直接连接符 25771"/>
            <p:cNvSpPr/>
            <p:nvPr/>
          </p:nvSpPr>
          <p:spPr>
            <a:xfrm>
              <a:off x="3744" y="2496"/>
              <a:ext cx="96" cy="0"/>
            </a:xfrm>
            <a:prstGeom prst="line">
              <a:avLst/>
            </a:prstGeom>
            <a:ln w="19050" cap="flat" cmpd="sng">
              <a:solidFill>
                <a:schemeClr val="tx1"/>
              </a:solidFill>
              <a:prstDash val="solid"/>
              <a:headEnd type="none" w="med" len="med"/>
              <a:tailEnd type="none" w="med" len="med"/>
            </a:ln>
          </p:spPr>
        </p:sp>
        <p:sp>
          <p:nvSpPr>
            <p:cNvPr id="25773" name="直接连接符 25772"/>
            <p:cNvSpPr/>
            <p:nvPr/>
          </p:nvSpPr>
          <p:spPr>
            <a:xfrm>
              <a:off x="3840" y="2496"/>
              <a:ext cx="0" cy="624"/>
            </a:xfrm>
            <a:prstGeom prst="line">
              <a:avLst/>
            </a:prstGeom>
            <a:ln w="19050" cap="flat" cmpd="sng">
              <a:solidFill>
                <a:schemeClr val="tx1"/>
              </a:solidFill>
              <a:prstDash val="solid"/>
              <a:headEnd type="none" w="med" len="med"/>
              <a:tailEnd type="none" w="med" len="med"/>
            </a:ln>
          </p:spPr>
        </p:sp>
      </p:grpSp>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5" name="文本占位符 44034"/>
          <p:cNvSpPr>
            <a:spLocks noGrp="1"/>
          </p:cNvSpPr>
          <p:nvPr>
            <p:ph type="body" idx="1"/>
          </p:nvPr>
        </p:nvSpPr>
        <p:spPr>
          <a:xfrm>
            <a:off x="1219200" y="1981200"/>
            <a:ext cx="7772400" cy="4114800"/>
          </a:xfrm>
          <a:ln/>
        </p:spPr>
        <p:txBody>
          <a:bodyPr/>
          <a:p>
            <a:pPr>
              <a:buNone/>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、开支范围</a:t>
            </a:r>
            <a:endParaRPr lang="zh-CN" altLang="en-US" sz="2400" dirty="0">
              <a:latin typeface="黑体" panose="02010609060101010101" pitchFamily="49" charset="-122"/>
              <a:ea typeface="黑体" panose="02010609060101010101" pitchFamily="49" charset="-122"/>
            </a:endParaRPr>
          </a:p>
          <a:p>
            <a:pPr>
              <a:buNone/>
            </a:pPr>
            <a:endParaRPr lang="zh-CN" altLang="en-US" sz="2400" dirty="0">
              <a:latin typeface="黑体" panose="02010609060101010101" pitchFamily="49" charset="-122"/>
              <a:ea typeface="黑体" panose="02010609060101010101" pitchFamily="49" charset="-122"/>
            </a:endParaRPr>
          </a:p>
          <a:p>
            <a:pPr>
              <a:buNone/>
            </a:pPr>
            <a:endParaRPr lang="zh-CN" altLang="en-US" sz="2400" b="1" dirty="0">
              <a:latin typeface="黑体" panose="02010609060101010101" pitchFamily="49" charset="-122"/>
              <a:ea typeface="黑体" panose="02010609060101010101" pitchFamily="49" charset="-122"/>
            </a:endParaRPr>
          </a:p>
        </p:txBody>
      </p:sp>
      <p:sp>
        <p:nvSpPr>
          <p:cNvPr id="44060" name="矩形 44059"/>
          <p:cNvSpPr/>
          <p:nvPr/>
        </p:nvSpPr>
        <p:spPr>
          <a:xfrm>
            <a:off x="3124200" y="4800600"/>
            <a:ext cx="3079750" cy="366713"/>
          </a:xfrm>
          <a:prstGeom prst="rect">
            <a:avLst/>
          </a:prstGeom>
          <a:noFill/>
          <a:ln w="9525">
            <a:noFill/>
          </a:ln>
        </p:spPr>
        <p:txBody>
          <a:bodyPr wrap="none" anchor="t">
            <a:spAutoFit/>
          </a:bodyPr>
          <a:p>
            <a:pPr algn="l">
              <a:spcBef>
                <a:spcPct val="20000"/>
              </a:spcBef>
              <a:buClr>
                <a:schemeClr val="folHlink"/>
              </a:buClr>
              <a:buSzPct val="60000"/>
              <a:buFont typeface="Wingdings" panose="05000000000000000000" pitchFamily="2" charset="2"/>
            </a:pPr>
            <a:r>
              <a:rPr lang="en-US" altLang="zh-CN" b="1" dirty="0">
                <a:latin typeface="Tahoma" panose="020B0604030504040204" pitchFamily="34" charset="0"/>
                <a:ea typeface="宋体" panose="02010600030101010101" pitchFamily="2" charset="-122"/>
              </a:rPr>
              <a:t>  </a:t>
            </a:r>
            <a:r>
              <a:rPr lang="zh-CN" altLang="en-US" b="1" dirty="0">
                <a:latin typeface="Tahoma" panose="020B0604030504040204" pitchFamily="34" charset="0"/>
                <a:ea typeface="宋体" panose="02010600030101010101" pitchFamily="2" charset="-122"/>
              </a:rPr>
              <a:t>纵向科研项目经费开支范围</a:t>
            </a:r>
            <a:endParaRPr lang="zh-CN" altLang="en-US" b="1" dirty="0">
              <a:latin typeface="Tahoma" panose="020B0604030504040204" pitchFamily="34" charset="0"/>
              <a:ea typeface="宋体" panose="02010600030101010101" pitchFamily="2" charset="-122"/>
            </a:endParaRPr>
          </a:p>
        </p:txBody>
      </p:sp>
      <p:sp>
        <p:nvSpPr>
          <p:cNvPr id="44072" name="椭圆 44071"/>
          <p:cNvSpPr/>
          <p:nvPr/>
        </p:nvSpPr>
        <p:spPr>
          <a:xfrm>
            <a:off x="3657600" y="2438400"/>
            <a:ext cx="2057400" cy="9906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p>
            <a:r>
              <a:rPr lang="zh-CN" altLang="en-US" sz="2000" dirty="0">
                <a:solidFill>
                  <a:schemeClr val="hlink"/>
                </a:solidFill>
                <a:latin typeface="Tahoma" panose="020B0604030504040204" pitchFamily="34" charset="0"/>
                <a:ea typeface="黑体" panose="02010609060101010101" pitchFamily="49" charset="-122"/>
              </a:rPr>
              <a:t>纵向科研项目经费</a:t>
            </a:r>
            <a:endParaRPr lang="zh-CN" altLang="en-US" sz="2000" dirty="0">
              <a:solidFill>
                <a:schemeClr val="hlink"/>
              </a:solidFill>
              <a:latin typeface="Tahoma" panose="020B0604030504040204" pitchFamily="34" charset="0"/>
              <a:ea typeface="黑体" panose="02010609060101010101" pitchFamily="49" charset="-122"/>
            </a:endParaRPr>
          </a:p>
        </p:txBody>
      </p:sp>
      <p:sp>
        <p:nvSpPr>
          <p:cNvPr id="44075" name="椭圆 44074"/>
          <p:cNvSpPr/>
          <p:nvPr/>
        </p:nvSpPr>
        <p:spPr>
          <a:xfrm>
            <a:off x="1828800" y="3810000"/>
            <a:ext cx="1905000" cy="990600"/>
          </a:xfrm>
          <a:prstGeom prst="ellipse">
            <a:avLst/>
          </a:prstGeom>
          <a:solidFill>
            <a:srgbClr val="99CCFF"/>
          </a:solidFill>
          <a:ln w="9525" cap="flat" cmpd="sng">
            <a:solidFill>
              <a:schemeClr val="tx1"/>
            </a:solidFill>
            <a:prstDash val="solid"/>
            <a:headEnd type="none" w="med" len="med"/>
            <a:tailEnd type="none" w="med" len="med"/>
          </a:ln>
        </p:spPr>
        <p:txBody>
          <a:bodyPr wrap="none" anchor="ctr"/>
          <a:p>
            <a:r>
              <a:rPr lang="zh-CN" altLang="en-US" sz="2000" dirty="0">
                <a:solidFill>
                  <a:schemeClr val="hlink"/>
                </a:solidFill>
                <a:latin typeface="Tahoma" panose="020B0604030504040204" pitchFamily="34" charset="0"/>
                <a:ea typeface="黑体" panose="02010609060101010101" pitchFamily="49" charset="-122"/>
              </a:rPr>
              <a:t>直接费用</a:t>
            </a:r>
            <a:endParaRPr lang="zh-CN" altLang="en-US" sz="2000" dirty="0">
              <a:solidFill>
                <a:schemeClr val="hlink"/>
              </a:solidFill>
              <a:latin typeface="Tahoma" panose="020B0604030504040204" pitchFamily="34" charset="0"/>
              <a:ea typeface="黑体" panose="02010609060101010101" pitchFamily="49" charset="-122"/>
            </a:endParaRPr>
          </a:p>
        </p:txBody>
      </p:sp>
      <p:sp>
        <p:nvSpPr>
          <p:cNvPr id="44076" name="椭圆 44075"/>
          <p:cNvSpPr/>
          <p:nvPr/>
        </p:nvSpPr>
        <p:spPr>
          <a:xfrm>
            <a:off x="5943600" y="3810000"/>
            <a:ext cx="1905000" cy="990600"/>
          </a:xfrm>
          <a:prstGeom prst="ellipse">
            <a:avLst/>
          </a:prstGeom>
          <a:solidFill>
            <a:srgbClr val="99CCFF"/>
          </a:solidFill>
          <a:ln w="9525" cap="flat" cmpd="sng">
            <a:solidFill>
              <a:schemeClr val="tx1"/>
            </a:solidFill>
            <a:prstDash val="solid"/>
            <a:headEnd type="none" w="med" len="med"/>
            <a:tailEnd type="none" w="med" len="med"/>
          </a:ln>
        </p:spPr>
        <p:txBody>
          <a:bodyPr wrap="none" anchor="ctr"/>
          <a:p>
            <a:r>
              <a:rPr lang="zh-CN" altLang="en-US" sz="2000" dirty="0">
                <a:solidFill>
                  <a:schemeClr val="hlink"/>
                </a:solidFill>
                <a:latin typeface="Tahoma" panose="020B0604030504040204" pitchFamily="34" charset="0"/>
                <a:ea typeface="黑体" panose="02010609060101010101" pitchFamily="49" charset="-122"/>
              </a:rPr>
              <a:t>间接费用</a:t>
            </a:r>
            <a:endParaRPr lang="zh-CN" altLang="en-US" sz="2000" dirty="0">
              <a:solidFill>
                <a:schemeClr val="hlink"/>
              </a:solidFill>
              <a:latin typeface="Tahoma" panose="020B0604030504040204" pitchFamily="34" charset="0"/>
              <a:ea typeface="黑体" panose="02010609060101010101" pitchFamily="49" charset="-122"/>
            </a:endParaRPr>
          </a:p>
        </p:txBody>
      </p:sp>
      <p:sp>
        <p:nvSpPr>
          <p:cNvPr id="44078" name="直接连接符 44077"/>
          <p:cNvSpPr/>
          <p:nvPr/>
        </p:nvSpPr>
        <p:spPr>
          <a:xfrm flipH="1">
            <a:off x="2667000" y="3178175"/>
            <a:ext cx="1066800" cy="609600"/>
          </a:xfrm>
          <a:prstGeom prst="line">
            <a:avLst/>
          </a:prstGeom>
          <a:ln w="88900" cap="flat" cmpd="sng">
            <a:solidFill>
              <a:schemeClr val="folHlink"/>
            </a:solidFill>
            <a:prstDash val="solid"/>
            <a:headEnd type="none" w="med" len="med"/>
            <a:tailEnd type="triangle" w="med" len="med"/>
          </a:ln>
        </p:spPr>
      </p:sp>
      <p:sp>
        <p:nvSpPr>
          <p:cNvPr id="44079" name="直接连接符 44078"/>
          <p:cNvSpPr/>
          <p:nvPr/>
        </p:nvSpPr>
        <p:spPr>
          <a:xfrm>
            <a:off x="5594350" y="3232150"/>
            <a:ext cx="1219200" cy="533400"/>
          </a:xfrm>
          <a:prstGeom prst="line">
            <a:avLst/>
          </a:prstGeom>
          <a:ln w="88900" cap="flat" cmpd="sng">
            <a:solidFill>
              <a:schemeClr val="folHlink"/>
            </a:solidFill>
            <a:prstDash val="solid"/>
            <a:headEnd type="none" w="med" len="med"/>
            <a:tailEnd type="triangle" w="med" len="med"/>
          </a:ln>
        </p:spPr>
      </p:sp>
      <p:sp>
        <p:nvSpPr>
          <p:cNvPr id="44082" name="矩形 44081"/>
          <p:cNvSpPr/>
          <p:nvPr/>
        </p:nvSpPr>
        <p:spPr>
          <a:xfrm>
            <a:off x="838200" y="5775325"/>
            <a:ext cx="7772400" cy="641350"/>
          </a:xfrm>
          <a:prstGeom prst="rect">
            <a:avLst/>
          </a:prstGeom>
          <a:noFill/>
          <a:ln w="9525">
            <a:noFill/>
          </a:ln>
        </p:spPr>
        <p:txBody>
          <a:bodyPr anchor="ctr">
            <a:spAutoFit/>
          </a:bodyPr>
          <a:p>
            <a:pPr algn="l"/>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纵向科研项目经费根据资金来源分为中央财政支持的科研项目经费和省市级财政支持的科研项目经费。</a:t>
            </a:r>
            <a:endParaRPr lang="zh-CN" altLang="en-US" dirty="0">
              <a:latin typeface="黑体" panose="02010609060101010101" pitchFamily="49" charset="-122"/>
              <a:ea typeface="黑体" panose="02010609060101010101" pitchFamily="49" charset="-122"/>
            </a:endParaRPr>
          </a:p>
        </p:txBody>
      </p:sp>
      <p:sp>
        <p:nvSpPr>
          <p:cNvPr id="44084" name="矩形 44083"/>
          <p:cNvSpPr/>
          <p:nvPr/>
        </p:nvSpPr>
        <p:spPr>
          <a:xfrm>
            <a:off x="1219200" y="1143000"/>
            <a:ext cx="4806950" cy="519113"/>
          </a:xfrm>
          <a:prstGeom prst="rect">
            <a:avLst/>
          </a:prstGeom>
          <a:noFill/>
          <a:ln w="9525">
            <a:noFill/>
          </a:ln>
        </p:spPr>
        <p:txBody>
          <a:bodyPr wrap="none" anchor="t">
            <a:spAutoFit/>
          </a:bodyPr>
          <a:p>
            <a:pPr algn="l"/>
            <a:r>
              <a:rPr lang="zh-CN" altLang="en-US" sz="2800" dirty="0">
                <a:solidFill>
                  <a:schemeClr val="tx2"/>
                </a:solidFill>
                <a:latin typeface="黑体" panose="02010609060101010101" pitchFamily="49" charset="-122"/>
                <a:ea typeface="黑体" panose="02010609060101010101" pitchFamily="49" charset="-122"/>
              </a:rPr>
              <a:t>第一节  预算编制和开支范围</a:t>
            </a:r>
            <a:endParaRPr lang="zh-CN" altLang="en-US" sz="2800" dirty="0">
              <a:solidFill>
                <a:schemeClr val="tx2"/>
              </a:solidFill>
              <a:latin typeface="黑体" panose="02010609060101010101" pitchFamily="49" charset="-122"/>
              <a:ea typeface="黑体" panose="02010609060101010101" pitchFamily="49" charset="-122"/>
            </a:endParaRPr>
          </a:p>
        </p:txBody>
      </p:sp>
      <p:sp>
        <p:nvSpPr>
          <p:cNvPr id="44085" name="矩形 44084"/>
          <p:cNvSpPr/>
          <p:nvPr/>
        </p:nvSpPr>
        <p:spPr>
          <a:xfrm>
            <a:off x="5562600" y="0"/>
            <a:ext cx="3581400" cy="319088"/>
          </a:xfrm>
          <a:prstGeom prst="rect">
            <a:avLst/>
          </a:prstGeom>
          <a:solidFill>
            <a:srgbClr val="CCFF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2000" dirty="0">
                <a:ea typeface="黑体" panose="02010609060101010101" pitchFamily="49" charset="-122"/>
              </a:rPr>
              <a:t>第一章 纵向科研项目经费管理</a:t>
            </a:r>
            <a:endParaRPr lang="zh-CN" altLang="en-US" sz="2000" dirty="0">
              <a:ea typeface="黑体" panose="02010609060101010101" pitchFamily="49" charset="-122"/>
            </a:endParaRPr>
          </a:p>
        </p:txBody>
      </p: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标题 99329"/>
          <p:cNvSpPr>
            <a:spLocks noGrp="1"/>
          </p:cNvSpPr>
          <p:nvPr>
            <p:ph type="title"/>
          </p:nvPr>
        </p:nvSpPr>
        <p:spPr>
          <a:ln/>
        </p:spPr>
        <p:txBody>
          <a:bodyPr anchor="b"/>
          <a:p>
            <a:r>
              <a:rPr lang="zh-CN" altLang="en-US" sz="2800" b="1" dirty="0">
                <a:solidFill>
                  <a:schemeClr val="folHlink"/>
                </a:solidFill>
                <a:ea typeface="黑体" panose="02010609060101010101" pitchFamily="49" charset="-122"/>
              </a:rPr>
              <a:t>直接费用</a:t>
            </a:r>
            <a:endParaRPr lang="zh-CN" altLang="en-US" sz="2800" b="1" dirty="0">
              <a:solidFill>
                <a:schemeClr val="folHlink"/>
              </a:solidFill>
              <a:ea typeface="黑体" panose="02010609060101010101" pitchFamily="49" charset="-122"/>
            </a:endParaRPr>
          </a:p>
        </p:txBody>
      </p:sp>
      <p:sp>
        <p:nvSpPr>
          <p:cNvPr id="99332" name="文本占位符 99331"/>
          <p:cNvSpPr>
            <a:spLocks noGrp="1"/>
          </p:cNvSpPr>
          <p:nvPr>
            <p:ph type="body" idx="1"/>
          </p:nvPr>
        </p:nvSpPr>
        <p:spPr>
          <a:xfrm>
            <a:off x="990600" y="1905000"/>
            <a:ext cx="7924800" cy="533400"/>
          </a:xfrm>
          <a:ln/>
        </p:spPr>
        <p:txBody>
          <a:bodyPr/>
          <a:p>
            <a:pPr>
              <a:lnSpc>
                <a:spcPct val="80000"/>
              </a:lnSpc>
              <a:buNone/>
            </a:pPr>
            <a:r>
              <a:rPr lang="zh-CN" altLang="en-US" sz="2400" dirty="0">
                <a:ea typeface="黑体" panose="02010609060101010101" pitchFamily="49" charset="-122"/>
              </a:rPr>
              <a:t>指在科研项目研究过程中发生的与之直接相关的费用。</a:t>
            </a:r>
            <a:endParaRPr lang="zh-CN" altLang="en-US" sz="2400" dirty="0">
              <a:ea typeface="黑体" panose="02010609060101010101" pitchFamily="49" charset="-122"/>
            </a:endParaRPr>
          </a:p>
        </p:txBody>
      </p:sp>
      <p:sp>
        <p:nvSpPr>
          <p:cNvPr id="99333" name="文本框 99332"/>
          <p:cNvSpPr txBox="1"/>
          <p:nvPr/>
        </p:nvSpPr>
        <p:spPr>
          <a:xfrm>
            <a:off x="990600" y="2362200"/>
            <a:ext cx="2057400" cy="396875"/>
          </a:xfrm>
          <a:prstGeom prst="rect">
            <a:avLst/>
          </a:prstGeom>
          <a:solidFill>
            <a:srgbClr val="99CCFF"/>
          </a:solidFill>
          <a:ln w="9525">
            <a:noFill/>
          </a:ln>
        </p:spPr>
        <p:txBody>
          <a:bodyPr>
            <a:spAutoFit/>
          </a:bodyPr>
          <a:p>
            <a:pPr>
              <a:spcBef>
                <a:spcPct val="50000"/>
              </a:spcBef>
            </a:pPr>
            <a:r>
              <a:rPr lang="zh-CN" altLang="en-US" sz="2000" dirty="0">
                <a:solidFill>
                  <a:srgbClr val="FF33CC"/>
                </a:solidFill>
                <a:latin typeface="黑体" panose="02010609060101010101" pitchFamily="49" charset="-122"/>
                <a:ea typeface="黑体" panose="02010609060101010101" pitchFamily="49" charset="-122"/>
              </a:rPr>
              <a:t>中央财政资金</a:t>
            </a:r>
            <a:endParaRPr lang="zh-CN" altLang="en-US" sz="2000" dirty="0">
              <a:solidFill>
                <a:srgbClr val="FF33CC"/>
              </a:solidFill>
              <a:latin typeface="黑体" panose="02010609060101010101" pitchFamily="49" charset="-122"/>
              <a:ea typeface="黑体" panose="02010609060101010101" pitchFamily="49" charset="-122"/>
            </a:endParaRPr>
          </a:p>
        </p:txBody>
      </p:sp>
      <p:sp>
        <p:nvSpPr>
          <p:cNvPr id="99334" name="文本框 99333"/>
          <p:cNvSpPr txBox="1"/>
          <p:nvPr/>
        </p:nvSpPr>
        <p:spPr>
          <a:xfrm>
            <a:off x="5791200" y="2362200"/>
            <a:ext cx="2057400" cy="396875"/>
          </a:xfrm>
          <a:prstGeom prst="rect">
            <a:avLst/>
          </a:prstGeom>
          <a:solidFill>
            <a:srgbClr val="99CCFF"/>
          </a:solidFill>
          <a:ln w="9525">
            <a:noFill/>
          </a:ln>
        </p:spPr>
        <p:txBody>
          <a:bodyPr>
            <a:spAutoFit/>
          </a:bodyPr>
          <a:p>
            <a:pPr>
              <a:spcBef>
                <a:spcPct val="50000"/>
              </a:spcBef>
            </a:pPr>
            <a:r>
              <a:rPr lang="zh-CN" altLang="en-US" sz="2000" dirty="0">
                <a:solidFill>
                  <a:srgbClr val="FF33CC"/>
                </a:solidFill>
                <a:latin typeface="黑体" panose="02010609060101010101" pitchFamily="49" charset="-122"/>
                <a:ea typeface="黑体" panose="02010609060101010101" pitchFamily="49" charset="-122"/>
              </a:rPr>
              <a:t>省市级财政资金</a:t>
            </a:r>
            <a:endParaRPr lang="zh-CN" altLang="en-US" sz="2000" dirty="0">
              <a:solidFill>
                <a:srgbClr val="FF33CC"/>
              </a:solidFill>
              <a:latin typeface="黑体" panose="02010609060101010101" pitchFamily="49" charset="-122"/>
              <a:ea typeface="黑体" panose="02010609060101010101" pitchFamily="49" charset="-122"/>
            </a:endParaRPr>
          </a:p>
        </p:txBody>
      </p:sp>
      <p:sp>
        <p:nvSpPr>
          <p:cNvPr id="99336" name="文本框 99335"/>
          <p:cNvSpPr txBox="1"/>
          <p:nvPr/>
        </p:nvSpPr>
        <p:spPr>
          <a:xfrm>
            <a:off x="990600" y="2895600"/>
            <a:ext cx="2057400" cy="396875"/>
          </a:xfrm>
          <a:prstGeom prst="rect">
            <a:avLst/>
          </a:prstGeom>
          <a:solidFill>
            <a:srgbClr val="FFFF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资料费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37" name="文本框 99336"/>
          <p:cNvSpPr txBox="1"/>
          <p:nvPr/>
        </p:nvSpPr>
        <p:spPr>
          <a:xfrm>
            <a:off x="990600" y="3352800"/>
            <a:ext cx="2057400" cy="396875"/>
          </a:xfrm>
          <a:prstGeom prst="rect">
            <a:avLst/>
          </a:prstGeom>
          <a:solidFill>
            <a:srgbClr val="FFFF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数据采集费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38" name="文本框 99337"/>
          <p:cNvSpPr txBox="1"/>
          <p:nvPr/>
        </p:nvSpPr>
        <p:spPr>
          <a:xfrm>
            <a:off x="228600" y="3886200"/>
            <a:ext cx="4038600" cy="396875"/>
          </a:xfrm>
          <a:prstGeom prst="rect">
            <a:avLst/>
          </a:prstGeom>
          <a:solidFill>
            <a:srgbClr val="FFFF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会议费</a:t>
            </a:r>
            <a:r>
              <a:rPr lang="en-US" altLang="zh-CN" sz="2000" dirty="0">
                <a:solidFill>
                  <a:schemeClr val="tx2"/>
                </a:solidFill>
                <a:latin typeface="黑体" panose="02010609060101010101" pitchFamily="49" charset="-122"/>
                <a:ea typeface="黑体" panose="02010609060101010101" pitchFamily="49" charset="-122"/>
              </a:rPr>
              <a:t>/</a:t>
            </a:r>
            <a:r>
              <a:rPr lang="zh-CN" altLang="en-US" sz="2000" dirty="0">
                <a:solidFill>
                  <a:schemeClr val="tx2"/>
                </a:solidFill>
                <a:latin typeface="黑体" panose="02010609060101010101" pitchFamily="49" charset="-122"/>
                <a:ea typeface="黑体" panose="02010609060101010101" pitchFamily="49" charset="-122"/>
              </a:rPr>
              <a:t>差旅费</a:t>
            </a:r>
            <a:r>
              <a:rPr lang="en-US" altLang="zh-CN" sz="2000" dirty="0">
                <a:solidFill>
                  <a:schemeClr val="tx2"/>
                </a:solidFill>
                <a:latin typeface="黑体" panose="02010609060101010101" pitchFamily="49" charset="-122"/>
                <a:ea typeface="黑体" panose="02010609060101010101" pitchFamily="49" charset="-122"/>
              </a:rPr>
              <a:t>/</a:t>
            </a:r>
            <a:r>
              <a:rPr lang="zh-CN" altLang="en-US" sz="2000" dirty="0">
                <a:solidFill>
                  <a:schemeClr val="tx2"/>
                </a:solidFill>
                <a:latin typeface="黑体" panose="02010609060101010101" pitchFamily="49" charset="-122"/>
                <a:ea typeface="黑体" panose="02010609060101010101" pitchFamily="49" charset="-122"/>
              </a:rPr>
              <a:t>国际合作与交流费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39" name="文本框 99338"/>
          <p:cNvSpPr txBox="1"/>
          <p:nvPr/>
        </p:nvSpPr>
        <p:spPr>
          <a:xfrm>
            <a:off x="990600" y="4343400"/>
            <a:ext cx="2057400" cy="396875"/>
          </a:xfrm>
          <a:prstGeom prst="rect">
            <a:avLst/>
          </a:prstGeom>
          <a:solidFill>
            <a:srgbClr val="FFFF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设备费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40" name="文本框 99339"/>
          <p:cNvSpPr txBox="1"/>
          <p:nvPr/>
        </p:nvSpPr>
        <p:spPr>
          <a:xfrm>
            <a:off x="990600" y="4876800"/>
            <a:ext cx="2057400" cy="396875"/>
          </a:xfrm>
          <a:prstGeom prst="rect">
            <a:avLst/>
          </a:prstGeom>
          <a:solidFill>
            <a:srgbClr val="FFFF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专家咨询费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41" name="文本框 99340"/>
          <p:cNvSpPr txBox="1"/>
          <p:nvPr/>
        </p:nvSpPr>
        <p:spPr>
          <a:xfrm>
            <a:off x="990600" y="5410200"/>
            <a:ext cx="2057400" cy="396875"/>
          </a:xfrm>
          <a:prstGeom prst="rect">
            <a:avLst/>
          </a:prstGeom>
          <a:solidFill>
            <a:srgbClr val="FFFF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劳务费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42" name="文本框 99341"/>
          <p:cNvSpPr txBox="1"/>
          <p:nvPr/>
        </p:nvSpPr>
        <p:spPr>
          <a:xfrm>
            <a:off x="990600" y="5905500"/>
            <a:ext cx="2057400" cy="396875"/>
          </a:xfrm>
          <a:prstGeom prst="rect">
            <a:avLst/>
          </a:prstGeom>
          <a:solidFill>
            <a:srgbClr val="FFFF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印刷费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43" name="文本框 99342"/>
          <p:cNvSpPr txBox="1"/>
          <p:nvPr/>
        </p:nvSpPr>
        <p:spPr>
          <a:xfrm>
            <a:off x="1003300" y="6435725"/>
            <a:ext cx="2057400" cy="396875"/>
          </a:xfrm>
          <a:prstGeom prst="rect">
            <a:avLst/>
          </a:prstGeom>
          <a:solidFill>
            <a:srgbClr val="FFFF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其他支出</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44" name="文本框 99343"/>
          <p:cNvSpPr txBox="1"/>
          <p:nvPr/>
        </p:nvSpPr>
        <p:spPr>
          <a:xfrm>
            <a:off x="4648200" y="2971800"/>
            <a:ext cx="2057400" cy="396875"/>
          </a:xfrm>
          <a:prstGeom prst="rect">
            <a:avLst/>
          </a:prstGeom>
          <a:solidFill>
            <a:srgbClr val="FFCC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资料费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45" name="文本框 99344"/>
          <p:cNvSpPr txBox="1"/>
          <p:nvPr/>
        </p:nvSpPr>
        <p:spPr>
          <a:xfrm>
            <a:off x="4648200" y="3479800"/>
            <a:ext cx="2057400" cy="396875"/>
          </a:xfrm>
          <a:prstGeom prst="rect">
            <a:avLst/>
          </a:prstGeom>
          <a:solidFill>
            <a:srgbClr val="FFCC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数据采集费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46" name="文本框 99345"/>
          <p:cNvSpPr txBox="1"/>
          <p:nvPr/>
        </p:nvSpPr>
        <p:spPr>
          <a:xfrm>
            <a:off x="4648200" y="3962400"/>
            <a:ext cx="2057400" cy="396875"/>
          </a:xfrm>
          <a:prstGeom prst="rect">
            <a:avLst/>
          </a:prstGeom>
          <a:solidFill>
            <a:srgbClr val="FFCC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设备费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47" name="文本框 99346"/>
          <p:cNvSpPr txBox="1"/>
          <p:nvPr/>
        </p:nvSpPr>
        <p:spPr>
          <a:xfrm>
            <a:off x="4648200" y="4470400"/>
            <a:ext cx="2057400" cy="396875"/>
          </a:xfrm>
          <a:prstGeom prst="rect">
            <a:avLst/>
          </a:prstGeom>
          <a:solidFill>
            <a:srgbClr val="FFCC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材料费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48" name="文本框 99347"/>
          <p:cNvSpPr txBox="1"/>
          <p:nvPr/>
        </p:nvSpPr>
        <p:spPr>
          <a:xfrm>
            <a:off x="4648200" y="4953000"/>
            <a:ext cx="2057400" cy="396875"/>
          </a:xfrm>
          <a:prstGeom prst="rect">
            <a:avLst/>
          </a:prstGeom>
          <a:solidFill>
            <a:srgbClr val="FFCC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测试化验加工费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49" name="文本框 99348"/>
          <p:cNvSpPr txBox="1"/>
          <p:nvPr/>
        </p:nvSpPr>
        <p:spPr>
          <a:xfrm>
            <a:off x="4648200" y="5486400"/>
            <a:ext cx="2057400" cy="396875"/>
          </a:xfrm>
          <a:prstGeom prst="rect">
            <a:avLst/>
          </a:prstGeom>
          <a:solidFill>
            <a:srgbClr val="FFCC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燃料动力费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50" name="文本框 99349"/>
          <p:cNvSpPr txBox="1"/>
          <p:nvPr/>
        </p:nvSpPr>
        <p:spPr>
          <a:xfrm>
            <a:off x="4648200" y="5981700"/>
            <a:ext cx="2057400" cy="396875"/>
          </a:xfrm>
          <a:prstGeom prst="rect">
            <a:avLst/>
          </a:prstGeom>
          <a:solidFill>
            <a:srgbClr val="FFCC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印刷、出版费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51" name="文本框 99350"/>
          <p:cNvSpPr txBox="1"/>
          <p:nvPr/>
        </p:nvSpPr>
        <p:spPr>
          <a:xfrm>
            <a:off x="4648200" y="6461125"/>
            <a:ext cx="2057400" cy="396875"/>
          </a:xfrm>
          <a:prstGeom prst="rect">
            <a:avLst/>
          </a:prstGeom>
          <a:solidFill>
            <a:srgbClr val="FFCC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知识产权事务费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52" name="文本框 99351"/>
          <p:cNvSpPr txBox="1"/>
          <p:nvPr/>
        </p:nvSpPr>
        <p:spPr>
          <a:xfrm>
            <a:off x="6858000" y="2971800"/>
            <a:ext cx="2057400" cy="396875"/>
          </a:xfrm>
          <a:prstGeom prst="rect">
            <a:avLst/>
          </a:prstGeom>
          <a:solidFill>
            <a:srgbClr val="FFCC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办公费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53" name="文本框 99352"/>
          <p:cNvSpPr txBox="1"/>
          <p:nvPr/>
        </p:nvSpPr>
        <p:spPr>
          <a:xfrm>
            <a:off x="6858000" y="3505200"/>
            <a:ext cx="2057400" cy="396875"/>
          </a:xfrm>
          <a:prstGeom prst="rect">
            <a:avLst/>
          </a:prstGeom>
          <a:solidFill>
            <a:srgbClr val="FFCC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车辆使用费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54" name="文本框 99353"/>
          <p:cNvSpPr txBox="1"/>
          <p:nvPr/>
        </p:nvSpPr>
        <p:spPr>
          <a:xfrm>
            <a:off x="6858000" y="3962400"/>
            <a:ext cx="2057400" cy="396875"/>
          </a:xfrm>
          <a:prstGeom prst="rect">
            <a:avLst/>
          </a:prstGeom>
          <a:solidFill>
            <a:srgbClr val="FFCC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差旅费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55" name="文本框 99354"/>
          <p:cNvSpPr txBox="1"/>
          <p:nvPr/>
        </p:nvSpPr>
        <p:spPr>
          <a:xfrm>
            <a:off x="6858000" y="4457700"/>
            <a:ext cx="2057400" cy="396875"/>
          </a:xfrm>
          <a:prstGeom prst="rect">
            <a:avLst/>
          </a:prstGeom>
          <a:solidFill>
            <a:srgbClr val="FFCC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会议、会务费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56" name="文本框 99355"/>
          <p:cNvSpPr txBox="1"/>
          <p:nvPr/>
        </p:nvSpPr>
        <p:spPr>
          <a:xfrm>
            <a:off x="6858000" y="4953000"/>
            <a:ext cx="2057400" cy="366713"/>
          </a:xfrm>
          <a:prstGeom prst="rect">
            <a:avLst/>
          </a:prstGeom>
          <a:solidFill>
            <a:srgbClr val="FFCC99"/>
          </a:solidFill>
          <a:ln w="9525">
            <a:noFill/>
          </a:ln>
        </p:spPr>
        <p:txBody>
          <a:bodyPr>
            <a:spAutoFit/>
          </a:bodyPr>
          <a:p>
            <a:pPr>
              <a:spcBef>
                <a:spcPct val="50000"/>
              </a:spcBef>
            </a:pPr>
            <a:r>
              <a:rPr lang="zh-CN" altLang="en-US" dirty="0">
                <a:solidFill>
                  <a:schemeClr val="tx2"/>
                </a:solidFill>
                <a:latin typeface="黑体" panose="02010609060101010101" pitchFamily="49" charset="-122"/>
                <a:ea typeface="黑体" panose="02010609060101010101" pitchFamily="49" charset="-122"/>
              </a:rPr>
              <a:t>国际合作与交流费</a:t>
            </a:r>
            <a:endParaRPr lang="zh-CN" altLang="en-US" dirty="0">
              <a:solidFill>
                <a:schemeClr val="tx2"/>
              </a:solidFill>
              <a:latin typeface="黑体" panose="02010609060101010101" pitchFamily="49" charset="-122"/>
              <a:ea typeface="黑体" panose="02010609060101010101" pitchFamily="49" charset="-122"/>
            </a:endParaRPr>
          </a:p>
        </p:txBody>
      </p:sp>
      <p:sp>
        <p:nvSpPr>
          <p:cNvPr id="99357" name="文本框 99356"/>
          <p:cNvSpPr txBox="1"/>
          <p:nvPr/>
        </p:nvSpPr>
        <p:spPr>
          <a:xfrm>
            <a:off x="6858000" y="5486400"/>
            <a:ext cx="2057400" cy="396875"/>
          </a:xfrm>
          <a:prstGeom prst="rect">
            <a:avLst/>
          </a:prstGeom>
          <a:solidFill>
            <a:srgbClr val="FFCC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国内协作费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58" name="文本框 99357"/>
          <p:cNvSpPr txBox="1"/>
          <p:nvPr/>
        </p:nvSpPr>
        <p:spPr>
          <a:xfrm>
            <a:off x="6858000" y="5981700"/>
            <a:ext cx="2057400" cy="396875"/>
          </a:xfrm>
          <a:prstGeom prst="rect">
            <a:avLst/>
          </a:prstGeom>
          <a:solidFill>
            <a:srgbClr val="FFCC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劳务费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59" name="文本框 99358"/>
          <p:cNvSpPr txBox="1"/>
          <p:nvPr/>
        </p:nvSpPr>
        <p:spPr>
          <a:xfrm>
            <a:off x="6858000" y="6461125"/>
            <a:ext cx="2057400" cy="396875"/>
          </a:xfrm>
          <a:prstGeom prst="rect">
            <a:avLst/>
          </a:prstGeom>
          <a:solidFill>
            <a:srgbClr val="FFCC99"/>
          </a:solidFill>
          <a:ln w="9525">
            <a:noFill/>
          </a:ln>
        </p:spPr>
        <p:txBody>
          <a:bodyPr>
            <a:spAutoFit/>
          </a:bodyPr>
          <a:p>
            <a:pPr>
              <a:spcBef>
                <a:spcPct val="50000"/>
              </a:spcBef>
            </a:pPr>
            <a:r>
              <a:rPr lang="zh-CN" altLang="en-US" sz="2000" dirty="0">
                <a:solidFill>
                  <a:schemeClr val="tx2"/>
                </a:solidFill>
                <a:latin typeface="黑体" panose="02010609060101010101" pitchFamily="49" charset="-122"/>
                <a:ea typeface="黑体" panose="02010609060101010101" pitchFamily="49" charset="-122"/>
              </a:rPr>
              <a:t>专家咨询费</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99365" name="椭圆形标注 99364"/>
          <p:cNvSpPr/>
          <p:nvPr/>
        </p:nvSpPr>
        <p:spPr>
          <a:xfrm>
            <a:off x="2514600" y="3352800"/>
            <a:ext cx="5029200" cy="1828800"/>
          </a:xfrm>
          <a:prstGeom prst="wedgeEllipseCallout">
            <a:avLst>
              <a:gd name="adj1" fmla="val -50065"/>
              <a:gd name="adj2" fmla="val 73176"/>
            </a:avLst>
          </a:prstGeom>
          <a:solidFill>
            <a:schemeClr val="accent1"/>
          </a:solidFill>
          <a:ln w="9525" cap="flat" cmpd="sng">
            <a:solidFill>
              <a:schemeClr val="tx1"/>
            </a:solidFill>
            <a:prstDash val="solid"/>
            <a:miter/>
            <a:headEnd type="none" w="med" len="med"/>
            <a:tailEnd type="none" w="med" len="med"/>
          </a:ln>
        </p:spPr>
        <p:txBody>
          <a:bodyPr/>
          <a:p>
            <a:r>
              <a:rPr lang="en-US" altLang="zh-CN" sz="2000" dirty="0">
                <a:latin typeface="Tahoma" panose="020B0604030504040204" pitchFamily="34" charset="0"/>
                <a:ea typeface="黑体" panose="02010609060101010101" pitchFamily="49" charset="-122"/>
              </a:rPr>
              <a:t> </a:t>
            </a:r>
            <a:r>
              <a:rPr lang="zh-CN" altLang="en-US" sz="2000" dirty="0">
                <a:latin typeface="Tahoma" panose="020B0604030504040204" pitchFamily="34" charset="0"/>
                <a:ea typeface="黑体" panose="02010609060101010101" pitchFamily="49" charset="-122"/>
              </a:rPr>
              <a:t>不封顶，扩大范围，包括项目聘用的研究人员、科研辅助人员，参与研究的研究生、博士后、访问学者均可支付劳务费</a:t>
            </a:r>
            <a:endParaRPr lang="zh-CN" altLang="en-US" sz="2000">
              <a:latin typeface="Tahoma" panose="020B0604030504040204" pitchFamily="34" charset="0"/>
              <a:ea typeface="黑体" panose="02010609060101010101" pitchFamily="49" charset="-122"/>
            </a:endParaRPr>
          </a:p>
        </p:txBody>
      </p:sp>
      <p:sp>
        <p:nvSpPr>
          <p:cNvPr id="99366" name="椭圆形标注 99365"/>
          <p:cNvSpPr/>
          <p:nvPr/>
        </p:nvSpPr>
        <p:spPr>
          <a:xfrm>
            <a:off x="6858000" y="4419600"/>
            <a:ext cx="2286000" cy="838200"/>
          </a:xfrm>
          <a:prstGeom prst="wedgeEllipseCallout">
            <a:avLst>
              <a:gd name="adj1" fmla="val -50139"/>
              <a:gd name="adj2" fmla="val 100569"/>
            </a:avLst>
          </a:prstGeom>
          <a:solidFill>
            <a:schemeClr val="accent1"/>
          </a:solidFill>
          <a:ln w="9525" cap="flat" cmpd="sng">
            <a:solidFill>
              <a:schemeClr val="tx1"/>
            </a:solidFill>
            <a:prstDash val="solid"/>
            <a:miter/>
            <a:headEnd type="none" w="med" len="med"/>
            <a:tailEnd type="none" w="med" len="med"/>
          </a:ln>
        </p:spPr>
        <p:txBody>
          <a:bodyPr/>
          <a:p>
            <a:r>
              <a:rPr lang="en-US" altLang="zh-CN" sz="2000" dirty="0">
                <a:latin typeface="Tahoma" panose="020B0604030504040204" pitchFamily="34" charset="0"/>
                <a:ea typeface="黑体" panose="02010609060101010101" pitchFamily="49" charset="-122"/>
              </a:rPr>
              <a:t> </a:t>
            </a:r>
            <a:r>
              <a:rPr lang="zh-CN" altLang="en-US" sz="2000" dirty="0">
                <a:latin typeface="Tahoma" panose="020B0604030504040204" pitchFamily="34" charset="0"/>
                <a:ea typeface="黑体" panose="02010609060101010101" pitchFamily="49" charset="-122"/>
              </a:rPr>
              <a:t>不超到账经费的</a:t>
            </a:r>
            <a:r>
              <a:rPr lang="en-US" altLang="zh-CN" sz="2000">
                <a:latin typeface="Tahoma" panose="020B0604030504040204" pitchFamily="34" charset="0"/>
                <a:ea typeface="黑体" panose="02010609060101010101" pitchFamily="49" charset="-122"/>
              </a:rPr>
              <a:t>50%</a:t>
            </a:r>
            <a:endParaRPr lang="en-US" altLang="zh-CN" sz="2000">
              <a:solidFill>
                <a:srgbClr val="FF0066"/>
              </a:solidFill>
              <a:latin typeface="Tahoma" panose="020B0604030504040204" pitchFamily="34" charset="0"/>
              <a:ea typeface="黑体" panose="02010609060101010101" pitchFamily="49" charset="-122"/>
            </a:endParaRPr>
          </a:p>
        </p:txBody>
      </p:sp>
      <p:sp>
        <p:nvSpPr>
          <p:cNvPr id="99367" name="椭圆形标注 99366"/>
          <p:cNvSpPr/>
          <p:nvPr/>
        </p:nvSpPr>
        <p:spPr>
          <a:xfrm>
            <a:off x="6248400" y="3962400"/>
            <a:ext cx="2286000" cy="1828800"/>
          </a:xfrm>
          <a:prstGeom prst="wedgeEllipseCallout">
            <a:avLst>
              <a:gd name="adj1" fmla="val -10139"/>
              <a:gd name="adj2" fmla="val 77343"/>
            </a:avLst>
          </a:prstGeom>
          <a:solidFill>
            <a:schemeClr val="accent1"/>
          </a:solidFill>
          <a:ln w="9525" cap="flat" cmpd="sng">
            <a:solidFill>
              <a:schemeClr val="tx1"/>
            </a:solidFill>
            <a:prstDash val="solid"/>
            <a:miter/>
            <a:headEnd type="none" w="med" len="med"/>
            <a:tailEnd type="none" w="med" len="med"/>
          </a:ln>
        </p:spPr>
        <p:txBody>
          <a:bodyPr/>
          <a:p>
            <a:r>
              <a:rPr lang="en-US" altLang="zh-CN" sz="2000" dirty="0">
                <a:latin typeface="Tahoma" panose="020B0604030504040204" pitchFamily="34" charset="0"/>
                <a:ea typeface="黑体" panose="02010609060101010101" pitchFamily="49" charset="-122"/>
              </a:rPr>
              <a:t> </a:t>
            </a:r>
            <a:r>
              <a:rPr lang="zh-CN" altLang="en-US" sz="2000" dirty="0">
                <a:latin typeface="Tahoma" panose="020B0604030504040204" pitchFamily="34" charset="0"/>
                <a:ea typeface="黑体" panose="02010609060101010101" pitchFamily="49" charset="-122"/>
              </a:rPr>
              <a:t>不超资助总额的</a:t>
            </a:r>
            <a:r>
              <a:rPr lang="en-US" altLang="zh-CN" sz="2000" dirty="0">
                <a:latin typeface="Tahoma" panose="020B0604030504040204" pitchFamily="34" charset="0"/>
                <a:ea typeface="黑体" panose="02010609060101010101" pitchFamily="49" charset="-122"/>
              </a:rPr>
              <a:t>50%</a:t>
            </a:r>
            <a:r>
              <a:rPr lang="zh-CN" altLang="en-US" sz="2000" dirty="0">
                <a:latin typeface="Tahoma" panose="020B0604030504040204" pitchFamily="34" charset="0"/>
                <a:ea typeface="黑体" panose="02010609060101010101" pitchFamily="49" charset="-122"/>
              </a:rPr>
              <a:t>，可以给项目负责人发放</a:t>
            </a:r>
            <a:endParaRPr lang="zh-CN" altLang="en-US" sz="2000" dirty="0">
              <a:solidFill>
                <a:srgbClr val="FF0066"/>
              </a:solidFill>
              <a:latin typeface="Tahoma" panose="020B0604030504040204" pitchFamily="34" charset="0"/>
              <a:ea typeface="黑体" panose="02010609060101010101" pitchFamily="49" charset="-122"/>
            </a:endParaRPr>
          </a:p>
        </p:txBody>
      </p:sp>
      <p:sp>
        <p:nvSpPr>
          <p:cNvPr id="99368" name="椭圆形标注 99367"/>
          <p:cNvSpPr/>
          <p:nvPr/>
        </p:nvSpPr>
        <p:spPr>
          <a:xfrm>
            <a:off x="3657600" y="2133600"/>
            <a:ext cx="4038600" cy="762000"/>
          </a:xfrm>
          <a:prstGeom prst="wedgeEllipseCallout">
            <a:avLst>
              <a:gd name="adj1" fmla="val 36713"/>
              <a:gd name="adj2" fmla="val 105625"/>
            </a:avLst>
          </a:prstGeom>
          <a:solidFill>
            <a:schemeClr val="accent1"/>
          </a:solidFill>
          <a:ln w="9525" cap="flat" cmpd="sng">
            <a:solidFill>
              <a:schemeClr val="tx1"/>
            </a:solidFill>
            <a:prstDash val="solid"/>
            <a:miter/>
            <a:headEnd type="none" w="med" len="med"/>
            <a:tailEnd type="none" w="med" len="med"/>
          </a:ln>
        </p:spPr>
        <p:txBody>
          <a:bodyPr/>
          <a:p>
            <a:r>
              <a:rPr lang="zh-CN" altLang="en-US" sz="2000" dirty="0">
                <a:latin typeface="Tahoma" panose="020B0604030504040204" pitchFamily="34" charset="0"/>
                <a:ea typeface="黑体" panose="02010609060101010101" pitchFamily="49" charset="-122"/>
              </a:rPr>
              <a:t>必要的办公用品购买费、通信费、上网费等</a:t>
            </a:r>
            <a:endParaRPr lang="zh-CN" altLang="en-US" sz="2000" dirty="0">
              <a:solidFill>
                <a:srgbClr val="FF0066"/>
              </a:solidFill>
              <a:latin typeface="Tahoma" panose="020B0604030504040204" pitchFamily="34" charset="0"/>
              <a:ea typeface="黑体" panose="02010609060101010101" pitchFamily="49" charset="-122"/>
            </a:endParaRPr>
          </a:p>
        </p:txBody>
      </p:sp>
      <p:sp>
        <p:nvSpPr>
          <p:cNvPr id="99369" name="椭圆形标注 99368"/>
          <p:cNvSpPr/>
          <p:nvPr/>
        </p:nvSpPr>
        <p:spPr>
          <a:xfrm>
            <a:off x="7086600" y="2971800"/>
            <a:ext cx="2057400" cy="3505200"/>
          </a:xfrm>
          <a:prstGeom prst="wedgeEllipseCallout">
            <a:avLst>
              <a:gd name="adj1" fmla="val -61264"/>
              <a:gd name="adj2" fmla="val 59917"/>
            </a:avLst>
          </a:prstGeom>
          <a:solidFill>
            <a:schemeClr val="accent1"/>
          </a:solidFill>
          <a:ln w="9525" cap="flat" cmpd="sng">
            <a:solidFill>
              <a:schemeClr val="tx1"/>
            </a:solidFill>
            <a:prstDash val="solid"/>
            <a:miter/>
            <a:headEnd type="none" w="med" len="med"/>
            <a:tailEnd type="none" w="med" len="med"/>
          </a:ln>
        </p:spPr>
        <p:txBody>
          <a:bodyPr/>
          <a:p>
            <a:r>
              <a:rPr lang="en-US" altLang="zh-CN" sz="2000" dirty="0">
                <a:latin typeface="Tahoma" panose="020B0604030504040204" pitchFamily="34" charset="0"/>
                <a:ea typeface="黑体" panose="02010609060101010101" pitchFamily="49" charset="-122"/>
              </a:rPr>
              <a:t> </a:t>
            </a:r>
            <a:r>
              <a:rPr lang="zh-CN" altLang="en-US" sz="2000" dirty="0">
                <a:latin typeface="Tahoma" panose="020B0604030504040204" pitchFamily="34" charset="0"/>
                <a:ea typeface="黑体" panose="02010609060101010101" pitchFamily="49" charset="-122"/>
              </a:rPr>
              <a:t>院士每人每天不高于</a:t>
            </a:r>
            <a:r>
              <a:rPr lang="en-US" altLang="zh-CN" sz="2000" dirty="0">
                <a:latin typeface="Tahoma" panose="020B0604030504040204" pitchFamily="34" charset="0"/>
                <a:ea typeface="黑体" panose="02010609060101010101" pitchFamily="49" charset="-122"/>
              </a:rPr>
              <a:t>6000</a:t>
            </a:r>
            <a:r>
              <a:rPr lang="zh-CN" altLang="en-US" sz="2000" dirty="0">
                <a:latin typeface="Tahoma" panose="020B0604030504040204" pitchFamily="34" charset="0"/>
                <a:ea typeface="黑体" panose="02010609060101010101" pitchFamily="49" charset="-122"/>
              </a:rPr>
              <a:t>元</a:t>
            </a:r>
            <a:r>
              <a:rPr lang="en-US" altLang="zh-CN" sz="2000" dirty="0">
                <a:latin typeface="Tahoma" panose="020B0604030504040204" pitchFamily="34" charset="0"/>
                <a:ea typeface="黑体" panose="02010609060101010101" pitchFamily="49" charset="-122"/>
              </a:rPr>
              <a:t>/</a:t>
            </a:r>
            <a:r>
              <a:rPr lang="zh-CN" altLang="en-US" sz="2000" dirty="0">
                <a:latin typeface="Tahoma" panose="020B0604030504040204" pitchFamily="34" charset="0"/>
                <a:ea typeface="黑体" panose="02010609060101010101" pitchFamily="49" charset="-122"/>
              </a:rPr>
              <a:t>天；高级职称不高于</a:t>
            </a:r>
            <a:r>
              <a:rPr lang="en-US" altLang="zh-CN" sz="2000" dirty="0">
                <a:latin typeface="Tahoma" panose="020B0604030504040204" pitchFamily="34" charset="0"/>
                <a:ea typeface="黑体" panose="02010609060101010101" pitchFamily="49" charset="-122"/>
              </a:rPr>
              <a:t>2000</a:t>
            </a:r>
            <a:r>
              <a:rPr lang="zh-CN" altLang="en-US" sz="2000" dirty="0">
                <a:latin typeface="Tahoma" panose="020B0604030504040204" pitchFamily="34" charset="0"/>
                <a:ea typeface="黑体" panose="02010609060101010101" pitchFamily="49" charset="-122"/>
              </a:rPr>
              <a:t>元</a:t>
            </a:r>
            <a:r>
              <a:rPr lang="en-US" altLang="zh-CN" sz="2000" dirty="0">
                <a:latin typeface="Tahoma" panose="020B0604030504040204" pitchFamily="34" charset="0"/>
                <a:ea typeface="黑体" panose="02010609060101010101" pitchFamily="49" charset="-122"/>
              </a:rPr>
              <a:t>/</a:t>
            </a:r>
            <a:r>
              <a:rPr lang="zh-CN" altLang="en-US" sz="2000" dirty="0">
                <a:latin typeface="Tahoma" panose="020B0604030504040204" pitchFamily="34" charset="0"/>
                <a:ea typeface="黑体" panose="02010609060101010101" pitchFamily="49" charset="-122"/>
              </a:rPr>
              <a:t>天；其他人员不高于</a:t>
            </a:r>
            <a:r>
              <a:rPr lang="en-US" altLang="zh-CN" sz="2000" dirty="0">
                <a:latin typeface="Tahoma" panose="020B0604030504040204" pitchFamily="34" charset="0"/>
                <a:ea typeface="黑体" panose="02010609060101010101" pitchFamily="49" charset="-122"/>
              </a:rPr>
              <a:t>1000</a:t>
            </a:r>
            <a:r>
              <a:rPr lang="zh-CN" altLang="en-US" sz="2000" dirty="0">
                <a:latin typeface="Tahoma" panose="020B0604030504040204" pitchFamily="34" charset="0"/>
                <a:ea typeface="黑体" panose="02010609060101010101" pitchFamily="49" charset="-122"/>
              </a:rPr>
              <a:t>元</a:t>
            </a:r>
            <a:r>
              <a:rPr lang="en-US" altLang="zh-CN" sz="2000" dirty="0">
                <a:latin typeface="Tahoma" panose="020B0604030504040204" pitchFamily="34" charset="0"/>
                <a:ea typeface="黑体" panose="02010609060101010101" pitchFamily="49" charset="-122"/>
              </a:rPr>
              <a:t>/</a:t>
            </a:r>
            <a:r>
              <a:rPr lang="zh-CN" altLang="en-US" sz="2000" dirty="0">
                <a:latin typeface="Tahoma" panose="020B0604030504040204" pitchFamily="34" charset="0"/>
                <a:ea typeface="黑体" panose="02010609060101010101" pitchFamily="49" charset="-122"/>
              </a:rPr>
              <a:t>天</a:t>
            </a:r>
            <a:endParaRPr lang="zh-CN" altLang="en-US" sz="2000" dirty="0">
              <a:solidFill>
                <a:srgbClr val="FF0066"/>
              </a:solidFill>
              <a:latin typeface="Tahoma" panose="020B0604030504040204" pitchFamily="34" charset="0"/>
              <a:ea typeface="黑体" panose="02010609060101010101" pitchFamily="49" charset="-122"/>
            </a:endParaRPr>
          </a:p>
        </p:txBody>
      </p:sp>
      <p:sp>
        <p:nvSpPr>
          <p:cNvPr id="99370" name="椭圆形标注 99369"/>
          <p:cNvSpPr/>
          <p:nvPr/>
        </p:nvSpPr>
        <p:spPr>
          <a:xfrm>
            <a:off x="2895600" y="2057400"/>
            <a:ext cx="4038600" cy="1752600"/>
          </a:xfrm>
          <a:prstGeom prst="wedgeEllipseCallout">
            <a:avLst>
              <a:gd name="adj1" fmla="val 59356"/>
              <a:gd name="adj2" fmla="val 46375"/>
            </a:avLst>
          </a:prstGeom>
          <a:solidFill>
            <a:schemeClr val="accent1"/>
          </a:solidFill>
          <a:ln w="9525" cap="flat" cmpd="sng">
            <a:solidFill>
              <a:schemeClr val="tx1"/>
            </a:solidFill>
            <a:prstDash val="solid"/>
            <a:miter/>
            <a:headEnd type="none" w="med" len="med"/>
            <a:tailEnd type="none" w="med" len="med"/>
          </a:ln>
        </p:spPr>
        <p:txBody>
          <a:bodyPr/>
          <a:p>
            <a:r>
              <a:rPr lang="zh-CN" altLang="en-US" sz="2000" dirty="0">
                <a:latin typeface="Tahoma" panose="020B0604030504040204" pitchFamily="34" charset="0"/>
                <a:ea typeface="黑体" panose="02010609060101010101" pitchFamily="49" charset="-122"/>
              </a:rPr>
              <a:t>城市内交通费、车辆租赁费及使用车辆所发生的汽（柴）油费、过路费、停车费等</a:t>
            </a:r>
            <a:endParaRPr lang="zh-CN" altLang="en-US" sz="2000" dirty="0">
              <a:solidFill>
                <a:srgbClr val="FF0066"/>
              </a:solidFill>
              <a:latin typeface="Tahoma" panose="020B0604030504040204" pitchFamily="34" charset="0"/>
              <a:ea typeface="黑体" panose="02010609060101010101" pitchFamily="49" charset="-122"/>
            </a:endParaRPr>
          </a:p>
        </p:txBody>
      </p:sp>
      <p:sp>
        <p:nvSpPr>
          <p:cNvPr id="99371" name="椭圆形标注 99370"/>
          <p:cNvSpPr/>
          <p:nvPr/>
        </p:nvSpPr>
        <p:spPr>
          <a:xfrm>
            <a:off x="228600" y="914400"/>
            <a:ext cx="1790700" cy="1752600"/>
          </a:xfrm>
          <a:prstGeom prst="wedgeEllipseCallout">
            <a:avLst>
              <a:gd name="adj1" fmla="val 71097"/>
              <a:gd name="adj2" fmla="val 46375"/>
            </a:avLst>
          </a:prstGeom>
          <a:solidFill>
            <a:schemeClr val="accent1"/>
          </a:solidFill>
          <a:ln w="9525" cap="flat" cmpd="sng">
            <a:solidFill>
              <a:schemeClr val="tx1"/>
            </a:solidFill>
            <a:prstDash val="solid"/>
            <a:miter/>
            <a:headEnd type="none" w="med" len="med"/>
            <a:tailEnd type="none" w="med" len="med"/>
          </a:ln>
        </p:spPr>
        <p:txBody>
          <a:bodyPr/>
          <a:p>
            <a:r>
              <a:rPr lang="zh-CN" altLang="en-US" sz="2000" dirty="0">
                <a:latin typeface="Tahoma" panose="020B0604030504040204" pitchFamily="34" charset="0"/>
                <a:ea typeface="黑体" panose="02010609060101010101" pitchFamily="49" charset="-122"/>
              </a:rPr>
              <a:t>直接费用开支科目均不设比例设置</a:t>
            </a:r>
            <a:endParaRPr lang="zh-CN" altLang="en-US" sz="2000" dirty="0">
              <a:solidFill>
                <a:srgbClr val="FF0066"/>
              </a:solidFill>
              <a:latin typeface="Tahoma" panose="020B0604030504040204" pitchFamily="34"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71"/>
                                        </p:tgtEl>
                                        <p:attrNameLst>
                                          <p:attrName>style.visibility</p:attrName>
                                        </p:attrNameLst>
                                      </p:cBhvr>
                                      <p:to>
                                        <p:strVal val="visible"/>
                                      </p:to>
                                    </p:set>
                                    <p:anim calcmode="lin" valueType="num">
                                      <p:cBhvr additive="base">
                                        <p:cTn id="7" dur="500" fill="hold"/>
                                        <p:tgtEl>
                                          <p:spTgt spid="99371"/>
                                        </p:tgtEl>
                                        <p:attrNameLst>
                                          <p:attrName>ppt_x</p:attrName>
                                        </p:attrNameLst>
                                      </p:cBhvr>
                                      <p:tavLst>
                                        <p:tav tm="0">
                                          <p:val>
                                            <p:strVal val="#ppt_x"/>
                                          </p:val>
                                        </p:tav>
                                        <p:tav tm="100000">
                                          <p:val>
                                            <p:strVal val="#ppt_x"/>
                                          </p:val>
                                        </p:tav>
                                      </p:tavLst>
                                    </p:anim>
                                    <p:anim calcmode="lin" valueType="num">
                                      <p:cBhvr additive="base">
                                        <p:cTn id="8" dur="500" fill="hold"/>
                                        <p:tgtEl>
                                          <p:spTgt spid="993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99371"/>
                                        </p:tgtEl>
                                        <p:attrNameLst>
                                          <p:attrName>ppt_x</p:attrName>
                                        </p:attrNameLst>
                                      </p:cBhvr>
                                      <p:tavLst>
                                        <p:tav tm="0">
                                          <p:val>
                                            <p:strVal val="ppt_x"/>
                                          </p:val>
                                        </p:tav>
                                        <p:tav tm="100000">
                                          <p:val>
                                            <p:strVal val="ppt_x"/>
                                          </p:val>
                                        </p:tav>
                                      </p:tavLst>
                                    </p:anim>
                                    <p:anim calcmode="lin" valueType="num">
                                      <p:cBhvr additive="base">
                                        <p:cTn id="13" dur="500"/>
                                        <p:tgtEl>
                                          <p:spTgt spid="99371"/>
                                        </p:tgtEl>
                                        <p:attrNameLst>
                                          <p:attrName>ppt_y</p:attrName>
                                        </p:attrNameLst>
                                      </p:cBhvr>
                                      <p:tavLst>
                                        <p:tav tm="0">
                                          <p:val>
                                            <p:strVal val="ppt_y"/>
                                          </p:val>
                                        </p:tav>
                                        <p:tav tm="100000">
                                          <p:val>
                                            <p:strVal val="1+ppt_h/2"/>
                                          </p:val>
                                        </p:tav>
                                      </p:tavLst>
                                    </p:anim>
                                    <p:set>
                                      <p:cBhvr>
                                        <p:cTn id="14" dur="1" fill="hold">
                                          <p:stCondLst>
                                            <p:cond delay="499"/>
                                          </p:stCondLst>
                                        </p:cTn>
                                        <p:tgtEl>
                                          <p:spTgt spid="9937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9365"/>
                                        </p:tgtEl>
                                        <p:attrNameLst>
                                          <p:attrName>style.visibility</p:attrName>
                                        </p:attrNameLst>
                                      </p:cBhvr>
                                      <p:to>
                                        <p:strVal val="visible"/>
                                      </p:to>
                                    </p:set>
                                    <p:anim calcmode="lin" valueType="num">
                                      <p:cBhvr additive="base">
                                        <p:cTn id="19" dur="500" fill="hold"/>
                                        <p:tgtEl>
                                          <p:spTgt spid="99365"/>
                                        </p:tgtEl>
                                        <p:attrNameLst>
                                          <p:attrName>ppt_x</p:attrName>
                                        </p:attrNameLst>
                                      </p:cBhvr>
                                      <p:tavLst>
                                        <p:tav tm="0">
                                          <p:val>
                                            <p:strVal val="#ppt_x"/>
                                          </p:val>
                                        </p:tav>
                                        <p:tav tm="100000">
                                          <p:val>
                                            <p:strVal val="#ppt_x"/>
                                          </p:val>
                                        </p:tav>
                                      </p:tavLst>
                                    </p:anim>
                                    <p:anim calcmode="lin" valueType="num">
                                      <p:cBhvr additive="base">
                                        <p:cTn id="20" dur="500" fill="hold"/>
                                        <p:tgtEl>
                                          <p:spTgt spid="9936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99365"/>
                                        </p:tgtEl>
                                        <p:attrNameLst>
                                          <p:attrName>ppt_x</p:attrName>
                                        </p:attrNameLst>
                                      </p:cBhvr>
                                      <p:tavLst>
                                        <p:tav tm="0">
                                          <p:val>
                                            <p:strVal val="ppt_x"/>
                                          </p:val>
                                        </p:tav>
                                        <p:tav tm="100000">
                                          <p:val>
                                            <p:strVal val="ppt_x"/>
                                          </p:val>
                                        </p:tav>
                                      </p:tavLst>
                                    </p:anim>
                                    <p:anim calcmode="lin" valueType="num">
                                      <p:cBhvr additive="base">
                                        <p:cTn id="25" dur="500"/>
                                        <p:tgtEl>
                                          <p:spTgt spid="99365"/>
                                        </p:tgtEl>
                                        <p:attrNameLst>
                                          <p:attrName>ppt_y</p:attrName>
                                        </p:attrNameLst>
                                      </p:cBhvr>
                                      <p:tavLst>
                                        <p:tav tm="0">
                                          <p:val>
                                            <p:strVal val="ppt_y"/>
                                          </p:val>
                                        </p:tav>
                                        <p:tav tm="100000">
                                          <p:val>
                                            <p:strVal val="1+ppt_h/2"/>
                                          </p:val>
                                        </p:tav>
                                      </p:tavLst>
                                    </p:anim>
                                    <p:set>
                                      <p:cBhvr>
                                        <p:cTn id="26" dur="1" fill="hold">
                                          <p:stCondLst>
                                            <p:cond delay="499"/>
                                          </p:stCondLst>
                                        </p:cTn>
                                        <p:tgtEl>
                                          <p:spTgt spid="9936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9368"/>
                                        </p:tgtEl>
                                        <p:attrNameLst>
                                          <p:attrName>style.visibility</p:attrName>
                                        </p:attrNameLst>
                                      </p:cBhvr>
                                      <p:to>
                                        <p:strVal val="visible"/>
                                      </p:to>
                                    </p:set>
                                    <p:anim calcmode="lin" valueType="num">
                                      <p:cBhvr additive="base">
                                        <p:cTn id="31" dur="500" fill="hold"/>
                                        <p:tgtEl>
                                          <p:spTgt spid="99368"/>
                                        </p:tgtEl>
                                        <p:attrNameLst>
                                          <p:attrName>ppt_x</p:attrName>
                                        </p:attrNameLst>
                                      </p:cBhvr>
                                      <p:tavLst>
                                        <p:tav tm="0">
                                          <p:val>
                                            <p:strVal val="#ppt_x"/>
                                          </p:val>
                                        </p:tav>
                                        <p:tav tm="100000">
                                          <p:val>
                                            <p:strVal val="#ppt_x"/>
                                          </p:val>
                                        </p:tav>
                                      </p:tavLst>
                                    </p:anim>
                                    <p:anim calcmode="lin" valueType="num">
                                      <p:cBhvr additive="base">
                                        <p:cTn id="32" dur="500" fill="hold"/>
                                        <p:tgtEl>
                                          <p:spTgt spid="9936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99368"/>
                                        </p:tgtEl>
                                        <p:attrNameLst>
                                          <p:attrName>ppt_x</p:attrName>
                                        </p:attrNameLst>
                                      </p:cBhvr>
                                      <p:tavLst>
                                        <p:tav tm="0">
                                          <p:val>
                                            <p:strVal val="ppt_x"/>
                                          </p:val>
                                        </p:tav>
                                        <p:tav tm="100000">
                                          <p:val>
                                            <p:strVal val="ppt_x"/>
                                          </p:val>
                                        </p:tav>
                                      </p:tavLst>
                                    </p:anim>
                                    <p:anim calcmode="lin" valueType="num">
                                      <p:cBhvr additive="base">
                                        <p:cTn id="37" dur="500"/>
                                        <p:tgtEl>
                                          <p:spTgt spid="99368"/>
                                        </p:tgtEl>
                                        <p:attrNameLst>
                                          <p:attrName>ppt_y</p:attrName>
                                        </p:attrNameLst>
                                      </p:cBhvr>
                                      <p:tavLst>
                                        <p:tav tm="0">
                                          <p:val>
                                            <p:strVal val="ppt_y"/>
                                          </p:val>
                                        </p:tav>
                                        <p:tav tm="100000">
                                          <p:val>
                                            <p:strVal val="1+ppt_h/2"/>
                                          </p:val>
                                        </p:tav>
                                      </p:tavLst>
                                    </p:anim>
                                    <p:set>
                                      <p:cBhvr>
                                        <p:cTn id="38" dur="1" fill="hold">
                                          <p:stCondLst>
                                            <p:cond delay="499"/>
                                          </p:stCondLst>
                                        </p:cTn>
                                        <p:tgtEl>
                                          <p:spTgt spid="9936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9370"/>
                                        </p:tgtEl>
                                        <p:attrNameLst>
                                          <p:attrName>style.visibility</p:attrName>
                                        </p:attrNameLst>
                                      </p:cBhvr>
                                      <p:to>
                                        <p:strVal val="visible"/>
                                      </p:to>
                                    </p:set>
                                    <p:anim calcmode="lin" valueType="num">
                                      <p:cBhvr additive="base">
                                        <p:cTn id="43" dur="500" fill="hold"/>
                                        <p:tgtEl>
                                          <p:spTgt spid="99370"/>
                                        </p:tgtEl>
                                        <p:attrNameLst>
                                          <p:attrName>ppt_x</p:attrName>
                                        </p:attrNameLst>
                                      </p:cBhvr>
                                      <p:tavLst>
                                        <p:tav tm="0">
                                          <p:val>
                                            <p:strVal val="#ppt_x"/>
                                          </p:val>
                                        </p:tav>
                                        <p:tav tm="100000">
                                          <p:val>
                                            <p:strVal val="#ppt_x"/>
                                          </p:val>
                                        </p:tav>
                                      </p:tavLst>
                                    </p:anim>
                                    <p:anim calcmode="lin" valueType="num">
                                      <p:cBhvr additive="base">
                                        <p:cTn id="44" dur="500" fill="hold"/>
                                        <p:tgtEl>
                                          <p:spTgt spid="9937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99370"/>
                                        </p:tgtEl>
                                        <p:attrNameLst>
                                          <p:attrName>ppt_x</p:attrName>
                                        </p:attrNameLst>
                                      </p:cBhvr>
                                      <p:tavLst>
                                        <p:tav tm="0">
                                          <p:val>
                                            <p:strVal val="ppt_x"/>
                                          </p:val>
                                        </p:tav>
                                        <p:tav tm="100000">
                                          <p:val>
                                            <p:strVal val="ppt_x"/>
                                          </p:val>
                                        </p:tav>
                                      </p:tavLst>
                                    </p:anim>
                                    <p:anim calcmode="lin" valueType="num">
                                      <p:cBhvr additive="base">
                                        <p:cTn id="49" dur="500"/>
                                        <p:tgtEl>
                                          <p:spTgt spid="99370"/>
                                        </p:tgtEl>
                                        <p:attrNameLst>
                                          <p:attrName>ppt_y</p:attrName>
                                        </p:attrNameLst>
                                      </p:cBhvr>
                                      <p:tavLst>
                                        <p:tav tm="0">
                                          <p:val>
                                            <p:strVal val="ppt_y"/>
                                          </p:val>
                                        </p:tav>
                                        <p:tav tm="100000">
                                          <p:val>
                                            <p:strVal val="1+ppt_h/2"/>
                                          </p:val>
                                        </p:tav>
                                      </p:tavLst>
                                    </p:anim>
                                    <p:set>
                                      <p:cBhvr>
                                        <p:cTn id="50" dur="1" fill="hold">
                                          <p:stCondLst>
                                            <p:cond delay="499"/>
                                          </p:stCondLst>
                                        </p:cTn>
                                        <p:tgtEl>
                                          <p:spTgt spid="9937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9366"/>
                                        </p:tgtEl>
                                        <p:attrNameLst>
                                          <p:attrName>style.visibility</p:attrName>
                                        </p:attrNameLst>
                                      </p:cBhvr>
                                      <p:to>
                                        <p:strVal val="visible"/>
                                      </p:to>
                                    </p:set>
                                    <p:anim calcmode="lin" valueType="num">
                                      <p:cBhvr additive="base">
                                        <p:cTn id="55" dur="500" fill="hold"/>
                                        <p:tgtEl>
                                          <p:spTgt spid="99366"/>
                                        </p:tgtEl>
                                        <p:attrNameLst>
                                          <p:attrName>ppt_x</p:attrName>
                                        </p:attrNameLst>
                                      </p:cBhvr>
                                      <p:tavLst>
                                        <p:tav tm="0">
                                          <p:val>
                                            <p:strVal val="#ppt_x"/>
                                          </p:val>
                                        </p:tav>
                                        <p:tav tm="100000">
                                          <p:val>
                                            <p:strVal val="#ppt_x"/>
                                          </p:val>
                                        </p:tav>
                                      </p:tavLst>
                                    </p:anim>
                                    <p:anim calcmode="lin" valueType="num">
                                      <p:cBhvr additive="base">
                                        <p:cTn id="56" dur="500" fill="hold"/>
                                        <p:tgtEl>
                                          <p:spTgt spid="9936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99366"/>
                                        </p:tgtEl>
                                        <p:attrNameLst>
                                          <p:attrName>ppt_x</p:attrName>
                                        </p:attrNameLst>
                                      </p:cBhvr>
                                      <p:tavLst>
                                        <p:tav tm="0">
                                          <p:val>
                                            <p:strVal val="ppt_x"/>
                                          </p:val>
                                        </p:tav>
                                        <p:tav tm="100000">
                                          <p:val>
                                            <p:strVal val="ppt_x"/>
                                          </p:val>
                                        </p:tav>
                                      </p:tavLst>
                                    </p:anim>
                                    <p:anim calcmode="lin" valueType="num">
                                      <p:cBhvr additive="base">
                                        <p:cTn id="61" dur="500"/>
                                        <p:tgtEl>
                                          <p:spTgt spid="99366"/>
                                        </p:tgtEl>
                                        <p:attrNameLst>
                                          <p:attrName>ppt_y</p:attrName>
                                        </p:attrNameLst>
                                      </p:cBhvr>
                                      <p:tavLst>
                                        <p:tav tm="0">
                                          <p:val>
                                            <p:strVal val="ppt_y"/>
                                          </p:val>
                                        </p:tav>
                                        <p:tav tm="100000">
                                          <p:val>
                                            <p:strVal val="1+ppt_h/2"/>
                                          </p:val>
                                        </p:tav>
                                      </p:tavLst>
                                    </p:anim>
                                    <p:set>
                                      <p:cBhvr>
                                        <p:cTn id="62" dur="1" fill="hold">
                                          <p:stCondLst>
                                            <p:cond delay="499"/>
                                          </p:stCondLst>
                                        </p:cTn>
                                        <p:tgtEl>
                                          <p:spTgt spid="9936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9367"/>
                                        </p:tgtEl>
                                        <p:attrNameLst>
                                          <p:attrName>style.visibility</p:attrName>
                                        </p:attrNameLst>
                                      </p:cBhvr>
                                      <p:to>
                                        <p:strVal val="visible"/>
                                      </p:to>
                                    </p:set>
                                    <p:anim calcmode="lin" valueType="num">
                                      <p:cBhvr additive="base">
                                        <p:cTn id="67" dur="500" fill="hold"/>
                                        <p:tgtEl>
                                          <p:spTgt spid="99367"/>
                                        </p:tgtEl>
                                        <p:attrNameLst>
                                          <p:attrName>ppt_x</p:attrName>
                                        </p:attrNameLst>
                                      </p:cBhvr>
                                      <p:tavLst>
                                        <p:tav tm="0">
                                          <p:val>
                                            <p:strVal val="#ppt_x"/>
                                          </p:val>
                                        </p:tav>
                                        <p:tav tm="100000">
                                          <p:val>
                                            <p:strVal val="#ppt_x"/>
                                          </p:val>
                                        </p:tav>
                                      </p:tavLst>
                                    </p:anim>
                                    <p:anim calcmode="lin" valueType="num">
                                      <p:cBhvr additive="base">
                                        <p:cTn id="68" dur="500" fill="hold"/>
                                        <p:tgtEl>
                                          <p:spTgt spid="9936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99367"/>
                                        </p:tgtEl>
                                        <p:attrNameLst>
                                          <p:attrName>ppt_x</p:attrName>
                                        </p:attrNameLst>
                                      </p:cBhvr>
                                      <p:tavLst>
                                        <p:tav tm="0">
                                          <p:val>
                                            <p:strVal val="ppt_x"/>
                                          </p:val>
                                        </p:tav>
                                        <p:tav tm="100000">
                                          <p:val>
                                            <p:strVal val="ppt_x"/>
                                          </p:val>
                                        </p:tav>
                                      </p:tavLst>
                                    </p:anim>
                                    <p:anim calcmode="lin" valueType="num">
                                      <p:cBhvr additive="base">
                                        <p:cTn id="73" dur="500"/>
                                        <p:tgtEl>
                                          <p:spTgt spid="99367"/>
                                        </p:tgtEl>
                                        <p:attrNameLst>
                                          <p:attrName>ppt_y</p:attrName>
                                        </p:attrNameLst>
                                      </p:cBhvr>
                                      <p:tavLst>
                                        <p:tav tm="0">
                                          <p:val>
                                            <p:strVal val="ppt_y"/>
                                          </p:val>
                                        </p:tav>
                                        <p:tav tm="100000">
                                          <p:val>
                                            <p:strVal val="1+ppt_h/2"/>
                                          </p:val>
                                        </p:tav>
                                      </p:tavLst>
                                    </p:anim>
                                    <p:set>
                                      <p:cBhvr>
                                        <p:cTn id="74" dur="1" fill="hold">
                                          <p:stCondLst>
                                            <p:cond delay="499"/>
                                          </p:stCondLst>
                                        </p:cTn>
                                        <p:tgtEl>
                                          <p:spTgt spid="9936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9369"/>
                                        </p:tgtEl>
                                        <p:attrNameLst>
                                          <p:attrName>style.visibility</p:attrName>
                                        </p:attrNameLst>
                                      </p:cBhvr>
                                      <p:to>
                                        <p:strVal val="visible"/>
                                      </p:to>
                                    </p:set>
                                    <p:anim calcmode="lin" valueType="num">
                                      <p:cBhvr additive="base">
                                        <p:cTn id="79" dur="500" fill="hold"/>
                                        <p:tgtEl>
                                          <p:spTgt spid="99369"/>
                                        </p:tgtEl>
                                        <p:attrNameLst>
                                          <p:attrName>ppt_x</p:attrName>
                                        </p:attrNameLst>
                                      </p:cBhvr>
                                      <p:tavLst>
                                        <p:tav tm="0">
                                          <p:val>
                                            <p:strVal val="#ppt_x"/>
                                          </p:val>
                                        </p:tav>
                                        <p:tav tm="100000">
                                          <p:val>
                                            <p:strVal val="#ppt_x"/>
                                          </p:val>
                                        </p:tav>
                                      </p:tavLst>
                                    </p:anim>
                                    <p:anim calcmode="lin" valueType="num">
                                      <p:cBhvr additive="base">
                                        <p:cTn id="80" dur="500" fill="hold"/>
                                        <p:tgtEl>
                                          <p:spTgt spid="9936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99369"/>
                                        </p:tgtEl>
                                        <p:attrNameLst>
                                          <p:attrName>ppt_x</p:attrName>
                                        </p:attrNameLst>
                                      </p:cBhvr>
                                      <p:tavLst>
                                        <p:tav tm="0">
                                          <p:val>
                                            <p:strVal val="ppt_x"/>
                                          </p:val>
                                        </p:tav>
                                        <p:tav tm="100000">
                                          <p:val>
                                            <p:strVal val="ppt_x"/>
                                          </p:val>
                                        </p:tav>
                                      </p:tavLst>
                                    </p:anim>
                                    <p:anim calcmode="lin" valueType="num">
                                      <p:cBhvr additive="base">
                                        <p:cTn id="85" dur="500"/>
                                        <p:tgtEl>
                                          <p:spTgt spid="99369"/>
                                        </p:tgtEl>
                                        <p:attrNameLst>
                                          <p:attrName>ppt_y</p:attrName>
                                        </p:attrNameLst>
                                      </p:cBhvr>
                                      <p:tavLst>
                                        <p:tav tm="0">
                                          <p:val>
                                            <p:strVal val="ppt_y"/>
                                          </p:val>
                                        </p:tav>
                                        <p:tav tm="100000">
                                          <p:val>
                                            <p:strVal val="1+ppt_h/2"/>
                                          </p:val>
                                        </p:tav>
                                      </p:tavLst>
                                    </p:anim>
                                    <p:set>
                                      <p:cBhvr>
                                        <p:cTn id="86" dur="1" fill="hold">
                                          <p:stCondLst>
                                            <p:cond delay="499"/>
                                          </p:stCondLst>
                                        </p:cTn>
                                        <p:tgtEl>
                                          <p:spTgt spid="993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65" grpId="0" animBg="1"/>
      <p:bldP spid="99365" grpId="1" animBg="1"/>
      <p:bldP spid="99366" grpId="0" animBg="1"/>
      <p:bldP spid="99366" grpId="1" animBg="1"/>
      <p:bldP spid="99367" grpId="0" animBg="1"/>
      <p:bldP spid="99367" grpId="1" animBg="1"/>
      <p:bldP spid="99368" grpId="0" animBg="1"/>
      <p:bldP spid="99368" grpId="1" animBg="1"/>
      <p:bldP spid="99369" grpId="0" animBg="1"/>
      <p:bldP spid="99369" grpId="1" animBg="1"/>
      <p:bldP spid="99370" grpId="0" animBg="1"/>
      <p:bldP spid="99370" grpId="1" animBg="1"/>
      <p:bldP spid="99371" grpId="0" animBg="1"/>
      <p:bldP spid="9937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文本占位符 76801"/>
          <p:cNvSpPr>
            <a:spLocks noGrp="1"/>
          </p:cNvSpPr>
          <p:nvPr>
            <p:ph type="body" idx="1"/>
          </p:nvPr>
        </p:nvSpPr>
        <p:spPr>
          <a:xfrm>
            <a:off x="838200" y="1981200"/>
            <a:ext cx="8077200" cy="1143000"/>
          </a:xfrm>
          <a:ln/>
        </p:spPr>
        <p:txBody>
          <a:bodyPr/>
          <a:p>
            <a:pPr>
              <a:lnSpc>
                <a:spcPct val="150000"/>
              </a:lnSpc>
              <a:buNone/>
            </a:pPr>
            <a:r>
              <a:rPr lang="zh-CN" altLang="en-US" sz="2200" dirty="0">
                <a:latin typeface="黑体" panose="02010609060101010101" pitchFamily="49" charset="-122"/>
                <a:ea typeface="黑体" panose="02010609060101010101" pitchFamily="49" charset="-122"/>
              </a:rPr>
              <a:t>在组织实施项目过程中发生的无法在直接费用中列支的相关费用。</a:t>
            </a:r>
            <a:endParaRPr lang="zh-CN" altLang="en-US" sz="2200" dirty="0">
              <a:latin typeface="黑体" panose="02010609060101010101" pitchFamily="49" charset="-122"/>
              <a:ea typeface="黑体" panose="02010609060101010101" pitchFamily="49" charset="-122"/>
            </a:endParaRPr>
          </a:p>
        </p:txBody>
      </p:sp>
      <p:grpSp>
        <p:nvGrpSpPr>
          <p:cNvPr id="76804" name="组合 76803"/>
          <p:cNvGrpSpPr/>
          <p:nvPr/>
        </p:nvGrpSpPr>
        <p:grpSpPr>
          <a:xfrm>
            <a:off x="914400" y="3352800"/>
            <a:ext cx="7696200" cy="457200"/>
            <a:chOff x="851" y="3024"/>
            <a:chExt cx="2900" cy="288"/>
          </a:xfrm>
        </p:grpSpPr>
        <p:sp>
          <p:nvSpPr>
            <p:cNvPr id="76805" name="燕尾形 76804"/>
            <p:cNvSpPr/>
            <p:nvPr/>
          </p:nvSpPr>
          <p:spPr>
            <a:xfrm>
              <a:off x="1728" y="3024"/>
              <a:ext cx="1152" cy="288"/>
            </a:xfrm>
            <a:prstGeom prst="chevron">
              <a:avLst>
                <a:gd name="adj" fmla="val 100000"/>
              </a:avLst>
            </a:prstGeom>
            <a:solidFill>
              <a:srgbClr val="00FF00"/>
            </a:solidFill>
            <a:ln w="9525" cap="flat" cmpd="sng">
              <a:solidFill>
                <a:schemeClr val="tx1"/>
              </a:solidFill>
              <a:prstDash val="solid"/>
              <a:miter/>
              <a:headEnd type="none" w="med" len="med"/>
              <a:tailEnd type="none" w="med" len="med"/>
            </a:ln>
          </p:spPr>
          <p:txBody>
            <a:bodyPr/>
            <a:p>
              <a:endParaRPr lang="zh-CN" altLang="en-US"/>
            </a:p>
          </p:txBody>
        </p:sp>
        <p:sp>
          <p:nvSpPr>
            <p:cNvPr id="76806" name="燕尾形 76805"/>
            <p:cNvSpPr/>
            <p:nvPr/>
          </p:nvSpPr>
          <p:spPr>
            <a:xfrm>
              <a:off x="851" y="3024"/>
              <a:ext cx="1152" cy="288"/>
            </a:xfrm>
            <a:prstGeom prst="chevron">
              <a:avLst>
                <a:gd name="adj" fmla="val 1000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76807" name="燕尾形 76806"/>
            <p:cNvSpPr/>
            <p:nvPr/>
          </p:nvSpPr>
          <p:spPr>
            <a:xfrm>
              <a:off x="2599" y="3024"/>
              <a:ext cx="1152" cy="288"/>
            </a:xfrm>
            <a:prstGeom prst="chevron">
              <a:avLst>
                <a:gd name="adj" fmla="val 100000"/>
              </a:avLst>
            </a:prstGeom>
            <a:solidFill>
              <a:srgbClr val="FF9900"/>
            </a:solidFill>
            <a:ln w="9525" cap="flat" cmpd="sng">
              <a:solidFill>
                <a:schemeClr val="tx1"/>
              </a:solidFill>
              <a:prstDash val="solid"/>
              <a:miter/>
              <a:headEnd type="none" w="med" len="med"/>
              <a:tailEnd type="none" w="med" len="med"/>
            </a:ln>
          </p:spPr>
          <p:txBody>
            <a:bodyPr/>
            <a:p>
              <a:endParaRPr lang="zh-CN" altLang="en-US"/>
            </a:p>
          </p:txBody>
        </p:sp>
      </p:grpSp>
      <p:sp>
        <p:nvSpPr>
          <p:cNvPr id="76808" name="矩形 76807"/>
          <p:cNvSpPr/>
          <p:nvPr/>
        </p:nvSpPr>
        <p:spPr>
          <a:xfrm>
            <a:off x="2151063" y="2946400"/>
            <a:ext cx="439737" cy="396875"/>
          </a:xfrm>
          <a:prstGeom prst="rect">
            <a:avLst/>
          </a:prstGeom>
          <a:noFill/>
          <a:ln w="9525">
            <a:noFill/>
          </a:ln>
        </p:spPr>
        <p:txBody>
          <a:bodyPr wrap="none" anchor="t">
            <a:spAutoFit/>
          </a:bodyPr>
          <a:p>
            <a:pPr algn="l"/>
            <a:r>
              <a:rPr lang="en-US" altLang="zh-CN" sz="2000" b="1" dirty="0">
                <a:solidFill>
                  <a:schemeClr val="accent1"/>
                </a:solidFill>
                <a:effectLst>
                  <a:outerShdw blurRad="38100" dist="38100" dir="2700000">
                    <a:srgbClr val="C0C0C0"/>
                  </a:outerShdw>
                </a:effectLst>
                <a:latin typeface="Tahoma" panose="020B0604030504040204" pitchFamily="34" charset="0"/>
                <a:ea typeface="宋体" panose="02010600030101010101" pitchFamily="2" charset="-122"/>
              </a:rPr>
              <a:t>①</a:t>
            </a:r>
            <a:endParaRPr lang="en-US" altLang="zh-CN" sz="2000" b="1" dirty="0">
              <a:solidFill>
                <a:schemeClr val="accent1"/>
              </a:solidFill>
              <a:effectLst>
                <a:outerShdw blurRad="38100" dist="38100" dir="2700000">
                  <a:srgbClr val="C0C0C0"/>
                </a:outerShdw>
              </a:effectLst>
              <a:latin typeface="Tahoma" panose="020B0604030504040204" pitchFamily="34" charset="0"/>
              <a:ea typeface="宋体" panose="02010600030101010101" pitchFamily="2" charset="-122"/>
            </a:endParaRPr>
          </a:p>
        </p:txBody>
      </p:sp>
      <p:sp>
        <p:nvSpPr>
          <p:cNvPr id="76809" name="矩形 76808"/>
          <p:cNvSpPr/>
          <p:nvPr/>
        </p:nvSpPr>
        <p:spPr>
          <a:xfrm>
            <a:off x="4438650" y="2946400"/>
            <a:ext cx="438150" cy="396875"/>
          </a:xfrm>
          <a:prstGeom prst="rect">
            <a:avLst/>
          </a:prstGeom>
          <a:noFill/>
          <a:ln w="9525">
            <a:noFill/>
          </a:ln>
        </p:spPr>
        <p:txBody>
          <a:bodyPr wrap="none" anchor="t">
            <a:spAutoFit/>
          </a:bodyPr>
          <a:p>
            <a:pPr algn="l"/>
            <a:r>
              <a:rPr lang="en-US" altLang="zh-CN" sz="2000" b="1" dirty="0">
                <a:solidFill>
                  <a:srgbClr val="00FF00"/>
                </a:solidFill>
                <a:effectLst>
                  <a:outerShdw blurRad="38100" dist="38100" dir="2700000">
                    <a:srgbClr val="C0C0C0"/>
                  </a:outerShdw>
                </a:effectLst>
                <a:latin typeface="Tahoma" panose="020B0604030504040204" pitchFamily="34" charset="0"/>
                <a:ea typeface="宋体" panose="02010600030101010101" pitchFamily="2" charset="-122"/>
              </a:rPr>
              <a:t>②</a:t>
            </a:r>
            <a:endParaRPr lang="en-US" altLang="zh-CN" sz="2000" b="1" dirty="0">
              <a:solidFill>
                <a:srgbClr val="00FF00"/>
              </a:solidFill>
              <a:effectLst>
                <a:outerShdw blurRad="38100" dist="38100" dir="2700000">
                  <a:srgbClr val="C0C0C0"/>
                </a:outerShdw>
              </a:effectLst>
              <a:latin typeface="Tahoma" panose="020B0604030504040204" pitchFamily="34" charset="0"/>
              <a:ea typeface="宋体" panose="02010600030101010101" pitchFamily="2" charset="-122"/>
            </a:endParaRPr>
          </a:p>
        </p:txBody>
      </p:sp>
      <p:sp>
        <p:nvSpPr>
          <p:cNvPr id="76810" name="矩形 76809"/>
          <p:cNvSpPr/>
          <p:nvPr/>
        </p:nvSpPr>
        <p:spPr>
          <a:xfrm>
            <a:off x="6800850" y="2946400"/>
            <a:ext cx="438150" cy="396875"/>
          </a:xfrm>
          <a:prstGeom prst="rect">
            <a:avLst/>
          </a:prstGeom>
          <a:noFill/>
          <a:ln w="9525">
            <a:noFill/>
          </a:ln>
        </p:spPr>
        <p:txBody>
          <a:bodyPr wrap="none" anchor="t">
            <a:spAutoFit/>
          </a:bodyPr>
          <a:p>
            <a:pPr algn="l"/>
            <a:r>
              <a:rPr lang="en-US" altLang="zh-CN" sz="2000" b="1" dirty="0">
                <a:solidFill>
                  <a:schemeClr val="accent2"/>
                </a:solidFill>
                <a:effectLst>
                  <a:outerShdw blurRad="38100" dist="38100" dir="2700000">
                    <a:srgbClr val="C0C0C0"/>
                  </a:outerShdw>
                </a:effectLst>
                <a:latin typeface="Tahoma" panose="020B0604030504040204" pitchFamily="34" charset="0"/>
                <a:ea typeface="宋体" panose="02010600030101010101" pitchFamily="2" charset="-122"/>
              </a:rPr>
              <a:t>③</a:t>
            </a:r>
            <a:endParaRPr lang="en-US" altLang="zh-CN" sz="2000" b="1" dirty="0">
              <a:solidFill>
                <a:schemeClr val="accent2"/>
              </a:solidFill>
              <a:effectLst>
                <a:outerShdw blurRad="38100" dist="38100" dir="2700000">
                  <a:srgbClr val="C0C0C0"/>
                </a:outerShdw>
              </a:effectLst>
              <a:latin typeface="Tahoma" panose="020B0604030504040204" pitchFamily="34" charset="0"/>
              <a:ea typeface="宋体" panose="02010600030101010101" pitchFamily="2" charset="-122"/>
            </a:endParaRPr>
          </a:p>
        </p:txBody>
      </p:sp>
      <p:sp>
        <p:nvSpPr>
          <p:cNvPr id="76811" name="矩形 76810"/>
          <p:cNvSpPr/>
          <p:nvPr/>
        </p:nvSpPr>
        <p:spPr>
          <a:xfrm>
            <a:off x="1066800" y="4327525"/>
            <a:ext cx="2133600" cy="1311275"/>
          </a:xfrm>
          <a:prstGeom prst="rect">
            <a:avLst/>
          </a:prstGeom>
          <a:solidFill>
            <a:srgbClr val="FFFF99"/>
          </a:solidFill>
          <a:ln w="9525">
            <a:noFill/>
          </a:ln>
        </p:spPr>
        <p:txBody>
          <a:bodyPr>
            <a:spAutoFit/>
          </a:bodyPr>
          <a:p>
            <a:r>
              <a:rPr lang="zh-CN" altLang="en-US" sz="2000" dirty="0">
                <a:solidFill>
                  <a:srgbClr val="FF0066"/>
                </a:solidFill>
                <a:latin typeface="Tahoma" panose="020B0604030504040204" pitchFamily="34" charset="0"/>
                <a:ea typeface="黑体" panose="02010609060101010101" pitchFamily="49" charset="-122"/>
              </a:rPr>
              <a:t>补偿为项目研究提供的现有仪器设备及房屋、水、电、气、暖消耗</a:t>
            </a:r>
            <a:endParaRPr lang="zh-CN" altLang="en-US" sz="2000" dirty="0">
              <a:solidFill>
                <a:srgbClr val="FF0066"/>
              </a:solidFill>
              <a:latin typeface="Tahoma" panose="020B0604030504040204" pitchFamily="34" charset="0"/>
              <a:ea typeface="黑体" panose="02010609060101010101" pitchFamily="49" charset="-122"/>
            </a:endParaRPr>
          </a:p>
        </p:txBody>
      </p:sp>
      <p:sp>
        <p:nvSpPr>
          <p:cNvPr id="76812" name="直接连接符 76811"/>
          <p:cNvSpPr/>
          <p:nvPr/>
        </p:nvSpPr>
        <p:spPr>
          <a:xfrm>
            <a:off x="3427413" y="3919538"/>
            <a:ext cx="0" cy="2362200"/>
          </a:xfrm>
          <a:prstGeom prst="line">
            <a:avLst/>
          </a:prstGeom>
          <a:ln w="38100" cap="flat" cmpd="sng">
            <a:solidFill>
              <a:schemeClr val="tx1"/>
            </a:solidFill>
            <a:prstDash val="sysDot"/>
            <a:headEnd type="none" w="med" len="med"/>
            <a:tailEnd type="none" w="med" len="med"/>
          </a:ln>
        </p:spPr>
      </p:sp>
      <p:sp>
        <p:nvSpPr>
          <p:cNvPr id="76813" name="矩形 76812"/>
          <p:cNvSpPr/>
          <p:nvPr/>
        </p:nvSpPr>
        <p:spPr>
          <a:xfrm>
            <a:off x="3733800" y="4524375"/>
            <a:ext cx="1752600" cy="885825"/>
          </a:xfrm>
          <a:prstGeom prst="rect">
            <a:avLst/>
          </a:prstGeom>
          <a:solidFill>
            <a:srgbClr val="FFFF99"/>
          </a:solidFill>
          <a:ln w="9525">
            <a:noFill/>
          </a:ln>
        </p:spPr>
        <p:txBody>
          <a:bodyPr>
            <a:spAutoFit/>
          </a:bodyPr>
          <a:p>
            <a:pPr>
              <a:lnSpc>
                <a:spcPct val="130000"/>
              </a:lnSpc>
            </a:pPr>
            <a:r>
              <a:rPr lang="zh-CN" altLang="en-US" sz="2000" dirty="0">
                <a:solidFill>
                  <a:schemeClr val="folHlink"/>
                </a:solidFill>
                <a:latin typeface="Tahoma" panose="020B0604030504040204" pitchFamily="34" charset="0"/>
                <a:ea typeface="黑体" panose="02010609060101010101" pitchFamily="49" charset="-122"/>
              </a:rPr>
              <a:t>补偿有关管理工作费用</a:t>
            </a:r>
            <a:endParaRPr lang="zh-CN" altLang="en-US" sz="2000" dirty="0">
              <a:solidFill>
                <a:schemeClr val="folHlink"/>
              </a:solidFill>
              <a:latin typeface="Tahoma" panose="020B0604030504040204" pitchFamily="34" charset="0"/>
              <a:ea typeface="黑体" panose="02010609060101010101" pitchFamily="49" charset="-122"/>
            </a:endParaRPr>
          </a:p>
        </p:txBody>
      </p:sp>
      <p:sp>
        <p:nvSpPr>
          <p:cNvPr id="76814" name="直接连接符 76813"/>
          <p:cNvSpPr/>
          <p:nvPr/>
        </p:nvSpPr>
        <p:spPr>
          <a:xfrm>
            <a:off x="5867400" y="3886200"/>
            <a:ext cx="0" cy="2362200"/>
          </a:xfrm>
          <a:prstGeom prst="line">
            <a:avLst/>
          </a:prstGeom>
          <a:ln w="38100" cap="flat" cmpd="sng">
            <a:solidFill>
              <a:schemeClr val="tx1"/>
            </a:solidFill>
            <a:prstDash val="sysDot"/>
            <a:headEnd type="none" w="med" len="med"/>
            <a:tailEnd type="none" w="med" len="med"/>
          </a:ln>
        </p:spPr>
      </p:sp>
      <p:sp>
        <p:nvSpPr>
          <p:cNvPr id="76815" name="矩形 76814"/>
          <p:cNvSpPr/>
          <p:nvPr/>
        </p:nvSpPr>
        <p:spPr>
          <a:xfrm>
            <a:off x="6096000" y="4403725"/>
            <a:ext cx="2133600" cy="1006475"/>
          </a:xfrm>
          <a:prstGeom prst="rect">
            <a:avLst/>
          </a:prstGeom>
          <a:solidFill>
            <a:srgbClr val="FFFF99"/>
          </a:solidFill>
          <a:ln w="9525">
            <a:noFill/>
          </a:ln>
        </p:spPr>
        <p:txBody>
          <a:bodyPr>
            <a:spAutoFit/>
          </a:bodyPr>
          <a:p>
            <a:pPr>
              <a:lnSpc>
                <a:spcPct val="150000"/>
              </a:lnSpc>
              <a:spcBef>
                <a:spcPct val="20000"/>
              </a:spcBef>
              <a:buClr>
                <a:schemeClr val="folHlink"/>
              </a:buClr>
              <a:buSzPct val="60000"/>
              <a:buFont typeface="Wingdings" panose="05000000000000000000" pitchFamily="2" charset="2"/>
            </a:pPr>
            <a:r>
              <a:rPr lang="zh-CN" altLang="en-US" sz="2000" dirty="0">
                <a:solidFill>
                  <a:srgbClr val="FF0066"/>
                </a:solidFill>
                <a:latin typeface="Tahoma" panose="020B0604030504040204" pitchFamily="34" charset="0"/>
                <a:ea typeface="黑体" panose="02010609060101010101" pitchFamily="49" charset="-122"/>
              </a:rPr>
              <a:t>激励科研人员的绩效支出</a:t>
            </a:r>
            <a:endParaRPr lang="zh-CN" altLang="en-US" sz="2000" dirty="0">
              <a:solidFill>
                <a:srgbClr val="FF0066"/>
              </a:solidFill>
              <a:latin typeface="Tahoma" panose="020B0604030504040204" pitchFamily="34" charset="0"/>
              <a:ea typeface="黑体" panose="02010609060101010101" pitchFamily="49" charset="-122"/>
            </a:endParaRPr>
          </a:p>
        </p:txBody>
      </p:sp>
      <p:sp>
        <p:nvSpPr>
          <p:cNvPr id="76817" name="矩形 76816"/>
          <p:cNvSpPr/>
          <p:nvPr/>
        </p:nvSpPr>
        <p:spPr>
          <a:xfrm>
            <a:off x="5562600" y="0"/>
            <a:ext cx="3581400" cy="319088"/>
          </a:xfrm>
          <a:prstGeom prst="rect">
            <a:avLst/>
          </a:prstGeom>
          <a:solidFill>
            <a:srgbClr val="CCFF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2000" dirty="0">
                <a:ea typeface="黑体" panose="02010609060101010101" pitchFamily="49" charset="-122"/>
              </a:rPr>
              <a:t>第一章 纵向科研项目经费管理</a:t>
            </a:r>
            <a:endParaRPr lang="zh-CN" altLang="en-US" sz="2000" dirty="0">
              <a:ea typeface="黑体" panose="02010609060101010101" pitchFamily="49" charset="-122"/>
            </a:endParaRPr>
          </a:p>
        </p:txBody>
      </p:sp>
      <p:sp>
        <p:nvSpPr>
          <p:cNvPr id="76819" name="矩形 76818"/>
          <p:cNvSpPr/>
          <p:nvPr/>
        </p:nvSpPr>
        <p:spPr>
          <a:xfrm>
            <a:off x="1219200" y="1219200"/>
            <a:ext cx="1612900" cy="519113"/>
          </a:xfrm>
          <a:prstGeom prst="rect">
            <a:avLst/>
          </a:prstGeom>
          <a:noFill/>
          <a:ln w="9525">
            <a:noFill/>
          </a:ln>
        </p:spPr>
        <p:txBody>
          <a:bodyPr wrap="none" anchor="t">
            <a:spAutoFit/>
          </a:bodyPr>
          <a:p>
            <a:pPr algn="r"/>
            <a:r>
              <a:rPr lang="zh-CN" altLang="en-US" sz="2800" b="1" dirty="0">
                <a:solidFill>
                  <a:schemeClr val="folHlink"/>
                </a:solidFill>
                <a:latin typeface="Tahoma" panose="020B0604030504040204" pitchFamily="34" charset="0"/>
                <a:ea typeface="黑体" panose="02010609060101010101" pitchFamily="49" charset="-122"/>
              </a:rPr>
              <a:t>间接费用</a:t>
            </a:r>
            <a:endParaRPr lang="zh-CN" altLang="en-US" sz="2800" b="1" dirty="0">
              <a:solidFill>
                <a:schemeClr val="folHlink"/>
              </a:solidFill>
              <a:latin typeface="Tahoma" panose="020B0604030504040204" pitchFamily="34" charset="0"/>
              <a:ea typeface="黑体" panose="02010609060101010101" pitchFamily="49" charset="-122"/>
            </a:endParaRPr>
          </a:p>
        </p:txBody>
      </p:sp>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标题 113665"/>
          <p:cNvSpPr>
            <a:spLocks noGrp="1"/>
          </p:cNvSpPr>
          <p:nvPr>
            <p:ph type="title"/>
          </p:nvPr>
        </p:nvSpPr>
        <p:spPr>
          <a:ln/>
        </p:spPr>
        <p:txBody>
          <a:bodyPr anchor="b"/>
          <a:p>
            <a:endParaRPr dirty="0"/>
          </a:p>
        </p:txBody>
      </p:sp>
      <p:sp>
        <p:nvSpPr>
          <p:cNvPr id="113667" name="文本占位符 113666"/>
          <p:cNvSpPr>
            <a:spLocks noGrp="1"/>
          </p:cNvSpPr>
          <p:nvPr>
            <p:ph type="body" sz="half" idx="1"/>
          </p:nvPr>
        </p:nvSpPr>
        <p:spPr>
          <a:xfrm>
            <a:off x="1219200" y="1905000"/>
            <a:ext cx="5218113" cy="573088"/>
          </a:xfrm>
          <a:ln/>
        </p:spPr>
        <p:txBody>
          <a:bodyPr/>
          <a:p>
            <a:pPr>
              <a:buNone/>
            </a:pPr>
            <a:r>
              <a:rPr lang="zh-CN" altLang="en-US" sz="2800" dirty="0">
                <a:solidFill>
                  <a:schemeClr val="hlink"/>
                </a:solidFill>
                <a:latin typeface="黑体" panose="02010609060101010101" pitchFamily="49" charset="-122"/>
                <a:ea typeface="黑体" panose="02010609060101010101" pitchFamily="49" charset="-122"/>
              </a:rPr>
              <a:t>间接费用提取、分配比例</a:t>
            </a:r>
            <a:endParaRPr lang="zh-CN" altLang="en-US" sz="2800">
              <a:solidFill>
                <a:schemeClr val="hlink"/>
              </a:solidFill>
              <a:latin typeface="黑体" panose="02010609060101010101" pitchFamily="49" charset="-122"/>
              <a:ea typeface="黑体" panose="02010609060101010101" pitchFamily="49" charset="-122"/>
            </a:endParaRPr>
          </a:p>
        </p:txBody>
      </p:sp>
      <p:graphicFrame>
        <p:nvGraphicFramePr>
          <p:cNvPr id="113668" name="内容占位符 113667"/>
          <p:cNvGraphicFramePr/>
          <p:nvPr>
            <p:ph sz="half" idx="2"/>
          </p:nvPr>
        </p:nvGraphicFramePr>
        <p:xfrm>
          <a:off x="533400" y="3124200"/>
          <a:ext cx="8193088" cy="2881313"/>
        </p:xfrm>
        <a:graphic>
          <a:graphicData uri="http://schemas.openxmlformats.org/drawingml/2006/table">
            <a:tbl>
              <a:tblPr/>
              <a:tblGrid>
                <a:gridCol w="2057400"/>
                <a:gridCol w="1343025"/>
                <a:gridCol w="1476375"/>
                <a:gridCol w="1974850"/>
                <a:gridCol w="1341438"/>
              </a:tblGrid>
              <a:tr h="533400">
                <a:tc row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800" b="1" dirty="0">
                          <a:latin typeface="Times New Roman" panose="02020603050405020304" pitchFamily="18" charset="0"/>
                        </a:rPr>
                        <a:t>项目经费规模</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800" b="1" dirty="0">
                          <a:latin typeface="Times New Roman" panose="02020603050405020304" pitchFamily="18" charset="0"/>
                        </a:rPr>
                        <a:t>核定比例</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800" b="1" dirty="0">
                          <a:latin typeface="Times New Roman" panose="02020603050405020304" pitchFamily="18" charset="0"/>
                        </a:rPr>
                        <a:t>分配比例</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88963">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800" b="1" dirty="0">
                          <a:latin typeface="Times New Roman" panose="02020603050405020304" pitchFamily="18" charset="0"/>
                        </a:rPr>
                        <a:t>学校管理费</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800" b="1" dirty="0">
                          <a:latin typeface="Times New Roman" panose="02020603050405020304" pitchFamily="18" charset="0"/>
                        </a:rPr>
                        <a:t>所在单位管理费</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800" b="1" dirty="0">
                          <a:latin typeface="Times New Roman" panose="02020603050405020304" pitchFamily="18" charset="0"/>
                        </a:rPr>
                        <a:t>科研绩效</a:t>
                      </a:r>
                      <a:endParaRPr lang="zh-CN" altLang="en-US" sz="18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65150">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en-US" altLang="zh-CN" sz="1800" dirty="0">
                          <a:latin typeface="Times New Roman" panose="02020603050405020304" pitchFamily="18" charset="0"/>
                        </a:rPr>
                        <a:t>≤50</a:t>
                      </a:r>
                      <a:r>
                        <a:rPr lang="zh-CN" altLang="en-US" sz="1800" dirty="0">
                          <a:latin typeface="Times New Roman" panose="02020603050405020304" pitchFamily="18" charset="0"/>
                        </a:rPr>
                        <a:t>万</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en-US" altLang="zh-CN" sz="1800">
                          <a:latin typeface="Times New Roman" panose="02020603050405020304" pitchFamily="18" charset="0"/>
                        </a:rPr>
                        <a:t>30%</a:t>
                      </a:r>
                      <a:endParaRPr lang="zh-CN" altLang="en-US" sz="180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en-US" altLang="zh-CN" sz="1800">
                          <a:latin typeface="Times New Roman" panose="02020603050405020304" pitchFamily="18" charset="0"/>
                        </a:rPr>
                        <a:t>2.5%</a:t>
                      </a:r>
                      <a:endParaRPr lang="zh-CN" altLang="en-US" sz="180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3">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en-US" altLang="zh-CN" sz="1800">
                          <a:latin typeface="Times New Roman" panose="02020603050405020304" pitchFamily="18" charset="0"/>
                        </a:rPr>
                        <a:t>2.5%</a:t>
                      </a:r>
                      <a:endParaRPr lang="zh-CN" altLang="en-US" sz="180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3">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800" dirty="0">
                          <a:latin typeface="Times New Roman" panose="02020603050405020304" pitchFamily="18" charset="0"/>
                        </a:rPr>
                        <a:t>剩余部分</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39762">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en-US" altLang="zh-CN" sz="1800" dirty="0">
                          <a:latin typeface="Times New Roman" panose="02020603050405020304" pitchFamily="18" charset="0"/>
                        </a:rPr>
                        <a:t>50</a:t>
                      </a:r>
                      <a:r>
                        <a:rPr lang="zh-CN" altLang="en-US" sz="1800" dirty="0">
                          <a:latin typeface="Times New Roman" panose="02020603050405020304" pitchFamily="18" charset="0"/>
                        </a:rPr>
                        <a:t>万</a:t>
                      </a:r>
                      <a:r>
                        <a:rPr lang="en-US" altLang="zh-CN" sz="1800" dirty="0">
                          <a:latin typeface="Times New Roman" panose="02020603050405020304" pitchFamily="18" charset="0"/>
                        </a:rPr>
                        <a:t>-500</a:t>
                      </a:r>
                      <a:r>
                        <a:rPr lang="zh-CN" altLang="en-US" sz="1800" dirty="0">
                          <a:latin typeface="Times New Roman" panose="02020603050405020304" pitchFamily="18" charset="0"/>
                        </a:rPr>
                        <a:t>万</a:t>
                      </a:r>
                      <a:endParaRPr lang="zh-CN" altLang="en-US" sz="1800" dirty="0">
                        <a:latin typeface="Times New Roman" panose="02020603050405020304" pitchFamily="18" charset="0"/>
                      </a:endParaRPr>
                    </a:p>
                    <a:p>
                      <a:pPr marL="0" lvl="0" indent="0" algn="ctr">
                        <a:spcBef>
                          <a:spcPct val="0"/>
                        </a:spcBef>
                        <a:buClrTx/>
                        <a:buNone/>
                      </a:pPr>
                      <a:r>
                        <a:rPr lang="zh-CN" altLang="en-US" sz="1800" dirty="0">
                          <a:latin typeface="Times New Roman" panose="02020603050405020304" pitchFamily="18" charset="0"/>
                        </a:rPr>
                        <a:t>（含</a:t>
                      </a:r>
                      <a:r>
                        <a:rPr lang="en-US" altLang="zh-CN" sz="1800" dirty="0">
                          <a:latin typeface="Times New Roman" panose="02020603050405020304" pitchFamily="18" charset="0"/>
                        </a:rPr>
                        <a:t>500</a:t>
                      </a:r>
                      <a:r>
                        <a:rPr lang="zh-CN" altLang="en-US" sz="1800" dirty="0">
                          <a:latin typeface="Times New Roman" panose="02020603050405020304" pitchFamily="18" charset="0"/>
                        </a:rPr>
                        <a:t>万）</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en-US" altLang="zh-CN" sz="1800">
                          <a:latin typeface="Times New Roman" panose="02020603050405020304" pitchFamily="18" charset="0"/>
                        </a:rPr>
                        <a:t>20%</a:t>
                      </a:r>
                      <a:endParaRPr lang="zh-CN" altLang="en-US" sz="180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tcPr>
                </a:tc>
              </a:tr>
              <a:tr h="554038">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en-US" altLang="zh-CN" sz="1800" dirty="0">
                          <a:latin typeface="Times New Roman" panose="02020603050405020304" pitchFamily="18" charset="0"/>
                        </a:rPr>
                        <a:t>≥500</a:t>
                      </a:r>
                      <a:r>
                        <a:rPr lang="zh-CN" altLang="en-US" sz="1800" dirty="0">
                          <a:latin typeface="Times New Roman" panose="02020603050405020304" pitchFamily="18" charset="0"/>
                        </a:rPr>
                        <a:t>万</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en-US" altLang="zh-CN" sz="1800">
                          <a:latin typeface="Times New Roman" panose="02020603050405020304" pitchFamily="18" charset="0"/>
                        </a:rPr>
                        <a:t>13%</a:t>
                      </a:r>
                      <a:endParaRPr lang="zh-CN" altLang="en-US" sz="180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bl>
          </a:graphicData>
        </a:graphic>
      </p:graphicFrame>
      <p:pic>
        <p:nvPicPr>
          <p:cNvPr id="113696" name="图片 113695"/>
          <p:cNvPicPr>
            <a:picLocks noChangeAspect="1"/>
          </p:cNvPicPr>
          <p:nvPr/>
        </p:nvPicPr>
        <p:blipFill>
          <a:blip r:embed="rId1"/>
          <a:stretch>
            <a:fillRect/>
          </a:stretch>
        </p:blipFill>
        <p:spPr>
          <a:xfrm>
            <a:off x="7664450" y="0"/>
            <a:ext cx="1479550" cy="1905000"/>
          </a:xfrm>
          <a:prstGeom prst="rect">
            <a:avLst/>
          </a:prstGeom>
          <a:noFill/>
          <a:ln w="9525">
            <a:noFill/>
          </a:ln>
        </p:spPr>
      </p:pic>
      <p:sp>
        <p:nvSpPr>
          <p:cNvPr id="113697" name="文本框 113696"/>
          <p:cNvSpPr txBox="1"/>
          <p:nvPr/>
        </p:nvSpPr>
        <p:spPr>
          <a:xfrm>
            <a:off x="609600" y="2667000"/>
            <a:ext cx="4191000" cy="396875"/>
          </a:xfrm>
          <a:prstGeom prst="rect">
            <a:avLst/>
          </a:prstGeom>
          <a:noFill/>
          <a:ln w="9525">
            <a:noFill/>
          </a:ln>
        </p:spPr>
        <p:txBody>
          <a:bodyPr>
            <a:spAutoFit/>
          </a:bodyPr>
          <a:p>
            <a:pPr algn="l">
              <a:spcBef>
                <a:spcPct val="50000"/>
              </a:spcBef>
            </a:pPr>
            <a:r>
              <a:rPr lang="zh-CN" altLang="en-US" sz="2000" dirty="0">
                <a:latin typeface="Tahoma" panose="020B0604030504040204" pitchFamily="34" charset="0"/>
                <a:ea typeface="黑体" panose="02010609060101010101" pitchFamily="49" charset="-122"/>
              </a:rPr>
              <a:t>中央财政资金支持的科研项目经费：</a:t>
            </a:r>
            <a:endParaRPr lang="zh-CN" altLang="en-US" sz="2000" dirty="0">
              <a:latin typeface="Tahoma" panose="020B0604030504040204" pitchFamily="34" charset="0"/>
              <a:ea typeface="黑体" panose="02010609060101010101" pitchFamily="49"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标题 114689"/>
          <p:cNvSpPr>
            <a:spLocks noGrp="1"/>
          </p:cNvSpPr>
          <p:nvPr>
            <p:ph type="title"/>
          </p:nvPr>
        </p:nvSpPr>
        <p:spPr>
          <a:xfrm>
            <a:off x="1143000" y="228600"/>
            <a:ext cx="7793038" cy="1462088"/>
          </a:xfrm>
          <a:ln/>
        </p:spPr>
        <p:txBody>
          <a:bodyPr anchor="b"/>
          <a:p>
            <a:endParaRPr dirty="0"/>
          </a:p>
        </p:txBody>
      </p:sp>
      <p:sp>
        <p:nvSpPr>
          <p:cNvPr id="114691" name="文本框 114690"/>
          <p:cNvSpPr txBox="1"/>
          <p:nvPr/>
        </p:nvSpPr>
        <p:spPr>
          <a:xfrm>
            <a:off x="685800" y="2209800"/>
            <a:ext cx="4572000" cy="396875"/>
          </a:xfrm>
          <a:prstGeom prst="rect">
            <a:avLst/>
          </a:prstGeom>
          <a:noFill/>
          <a:ln w="9525">
            <a:noFill/>
          </a:ln>
        </p:spPr>
        <p:txBody>
          <a:bodyPr>
            <a:spAutoFit/>
          </a:bodyPr>
          <a:p>
            <a:pPr algn="l">
              <a:spcBef>
                <a:spcPct val="50000"/>
              </a:spcBef>
            </a:pPr>
            <a:r>
              <a:rPr lang="zh-CN" altLang="en-US" sz="2000" dirty="0">
                <a:latin typeface="Tahoma" panose="020B0604030504040204" pitchFamily="34" charset="0"/>
                <a:ea typeface="黑体" panose="02010609060101010101" pitchFamily="49" charset="-122"/>
              </a:rPr>
              <a:t>省市级财政资金支持的科研项目经费：</a:t>
            </a:r>
            <a:endParaRPr lang="zh-CN" altLang="en-US" sz="2000" dirty="0">
              <a:latin typeface="Tahoma" panose="020B0604030504040204" pitchFamily="34" charset="0"/>
              <a:ea typeface="黑体" panose="02010609060101010101" pitchFamily="49" charset="-122"/>
            </a:endParaRPr>
          </a:p>
        </p:txBody>
      </p:sp>
      <p:graphicFrame>
        <p:nvGraphicFramePr>
          <p:cNvPr id="114692" name="内容占位符 114691"/>
          <p:cNvGraphicFramePr/>
          <p:nvPr>
            <p:ph idx="1"/>
          </p:nvPr>
        </p:nvGraphicFramePr>
        <p:xfrm>
          <a:off x="685800" y="2819400"/>
          <a:ext cx="7772400" cy="2779713"/>
        </p:xfrm>
        <a:graphic>
          <a:graphicData uri="http://schemas.openxmlformats.org/drawingml/2006/table">
            <a:tbl>
              <a:tblPr/>
              <a:tblGrid>
                <a:gridCol w="2317750"/>
                <a:gridCol w="1484313"/>
                <a:gridCol w="2343150"/>
                <a:gridCol w="1627187"/>
              </a:tblGrid>
              <a:tr h="927100">
                <a:tc row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600" b="1" dirty="0">
                          <a:latin typeface="Times New Roman" panose="02020603050405020304" pitchFamily="18" charset="0"/>
                        </a:rPr>
                        <a:t>核定比例</a:t>
                      </a:r>
                      <a:endParaRPr lang="zh-CN" altLang="en-US" sz="16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600" b="1" dirty="0">
                          <a:latin typeface="Times New Roman" panose="02020603050405020304" pitchFamily="18" charset="0"/>
                        </a:rPr>
                        <a:t>支出比例（科研项目经费资助总额）</a:t>
                      </a:r>
                      <a:endParaRPr lang="zh-CN" altLang="en-US" sz="16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925513">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600" b="1" dirty="0">
                          <a:latin typeface="Times New Roman" panose="02020603050405020304" pitchFamily="18" charset="0"/>
                        </a:rPr>
                        <a:t>学校管理费</a:t>
                      </a:r>
                      <a:endParaRPr lang="zh-CN" altLang="en-US" sz="16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600" b="1" dirty="0">
                          <a:latin typeface="Times New Roman" panose="02020603050405020304" pitchFamily="18" charset="0"/>
                        </a:rPr>
                        <a:t>所在单位</a:t>
                      </a:r>
                      <a:r>
                        <a:rPr lang="zh-CN" altLang="en-US" sz="1600" b="1" dirty="0">
                          <a:latin typeface="Times New Roman" panose="02020603050405020304" pitchFamily="18" charset="0"/>
                        </a:rPr>
                        <a:t>管理费</a:t>
                      </a:r>
                      <a:endParaRPr lang="zh-CN" altLang="en-US" sz="16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600" b="1" dirty="0">
                          <a:latin typeface="Times New Roman" panose="02020603050405020304" pitchFamily="18" charset="0"/>
                        </a:rPr>
                        <a:t>科研绩效</a:t>
                      </a:r>
                      <a:endParaRPr lang="zh-CN" altLang="en-US" sz="1600" b="1"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27100">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en-US" altLang="zh-CN" sz="1600">
                          <a:latin typeface="Times New Roman" panose="02020603050405020304" pitchFamily="18" charset="0"/>
                        </a:rPr>
                        <a:t>10%</a:t>
                      </a:r>
                      <a:endParaRPr lang="zh-CN" altLang="en-US" sz="160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en-US" altLang="zh-CN" sz="1600">
                          <a:latin typeface="Times New Roman" panose="02020603050405020304" pitchFamily="18" charset="0"/>
                        </a:rPr>
                        <a:t>2.5%</a:t>
                      </a:r>
                      <a:endParaRPr lang="zh-CN" altLang="en-US" sz="160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en-US" altLang="zh-CN" sz="1600">
                          <a:latin typeface="Times New Roman" panose="02020603050405020304" pitchFamily="18" charset="0"/>
                        </a:rPr>
                        <a:t>2.5%</a:t>
                      </a:r>
                      <a:endParaRPr lang="zh-CN" altLang="en-US" sz="160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en-US" altLang="zh-CN" sz="1600">
                          <a:latin typeface="Times New Roman" panose="02020603050405020304" pitchFamily="18" charset="0"/>
                        </a:rPr>
                        <a:t>5%</a:t>
                      </a:r>
                      <a:endParaRPr lang="zh-CN" altLang="en-US" sz="160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114711" name="图片 114710"/>
          <p:cNvPicPr>
            <a:picLocks noChangeAspect="1"/>
          </p:cNvPicPr>
          <p:nvPr/>
        </p:nvPicPr>
        <p:blipFill>
          <a:blip r:embed="rId1"/>
          <a:stretch>
            <a:fillRect/>
          </a:stretch>
        </p:blipFill>
        <p:spPr>
          <a:xfrm>
            <a:off x="7664450" y="0"/>
            <a:ext cx="1479550" cy="1905000"/>
          </a:xfrm>
          <a:prstGeom prst="rect">
            <a:avLst/>
          </a:prstGeom>
          <a:noFill/>
          <a:ln w="9525">
            <a:no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文本占位符 63489"/>
          <p:cNvSpPr>
            <a:spLocks noGrp="1"/>
          </p:cNvSpPr>
          <p:nvPr>
            <p:ph type="body" sz="half" idx="1"/>
          </p:nvPr>
        </p:nvSpPr>
        <p:spPr>
          <a:xfrm>
            <a:off x="1219200" y="1981200"/>
            <a:ext cx="3810000" cy="4114800"/>
          </a:xfrm>
          <a:ln/>
        </p:spPr>
        <p:txBody>
          <a:bodyPr/>
          <a:p>
            <a:pPr>
              <a:buNone/>
            </a:pP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、管理费提取</a:t>
            </a:r>
            <a:endParaRPr lang="zh-CN" altLang="en-US" sz="2400" dirty="0">
              <a:latin typeface="黑体" panose="02010609060101010101" pitchFamily="49" charset="-122"/>
              <a:ea typeface="黑体" panose="02010609060101010101" pitchFamily="49" charset="-122"/>
            </a:endParaRPr>
          </a:p>
          <a:p>
            <a:pPr>
              <a:buNone/>
            </a:pPr>
            <a:endParaRPr lang="zh-CN" altLang="en-US" sz="2400" dirty="0">
              <a:latin typeface="黑体" panose="02010609060101010101" pitchFamily="49" charset="-122"/>
              <a:ea typeface="黑体" panose="02010609060101010101" pitchFamily="49" charset="-122"/>
            </a:endParaRPr>
          </a:p>
          <a:p>
            <a:pPr>
              <a:buNone/>
            </a:pPr>
            <a:endParaRPr lang="zh-CN" altLang="en-US" sz="2000" b="1" dirty="0">
              <a:latin typeface="黑体" panose="02010609060101010101" pitchFamily="49" charset="-122"/>
              <a:ea typeface="黑体" panose="02010609060101010101" pitchFamily="49" charset="-122"/>
            </a:endParaRPr>
          </a:p>
        </p:txBody>
      </p:sp>
      <p:graphicFrame>
        <p:nvGraphicFramePr>
          <p:cNvPr id="63500" name="内容占位符 63499"/>
          <p:cNvGraphicFramePr/>
          <p:nvPr>
            <p:ph sz="half" idx="2"/>
          </p:nvPr>
        </p:nvGraphicFramePr>
        <p:xfrm>
          <a:off x="685800" y="3505200"/>
          <a:ext cx="4038600" cy="2695575"/>
        </p:xfrm>
        <a:graphic>
          <a:graphicData uri="http://schemas.openxmlformats.org/presentationml/2006/ole">
            <mc:AlternateContent xmlns:mc="http://schemas.openxmlformats.org/markup-compatibility/2006">
              <mc:Choice xmlns:v="urn:schemas-microsoft-com:vml" Requires="v">
                <p:oleObj spid="_x0000_s3076" name="" r:id="rId1" imgW="8140700" imgH="5435600" progId="MSGraph.Chart.8">
                  <p:embed/>
                </p:oleObj>
              </mc:Choice>
              <mc:Fallback>
                <p:oleObj name="" r:id="rId1" imgW="8140700" imgH="5435600" progId="MSGraph.Chart.8">
                  <p:embed/>
                  <p:pic>
                    <p:nvPicPr>
                      <p:cNvPr id="0" name="图片 3075"/>
                      <p:cNvPicPr/>
                      <p:nvPr/>
                    </p:nvPicPr>
                    <p:blipFill>
                      <a:blip r:embed="rId2"/>
                      <a:stretch>
                        <a:fillRect/>
                      </a:stretch>
                    </p:blipFill>
                    <p:spPr>
                      <a:xfrm>
                        <a:off x="685800" y="3505200"/>
                        <a:ext cx="4038600" cy="2695575"/>
                      </a:xfrm>
                      <a:prstGeom prst="rect">
                        <a:avLst/>
                      </a:prstGeom>
                      <a:noFill/>
                      <a:ln w="38100">
                        <a:miter/>
                      </a:ln>
                    </p:spPr>
                  </p:pic>
                </p:oleObj>
              </mc:Fallback>
            </mc:AlternateContent>
          </a:graphicData>
        </a:graphic>
      </p:graphicFrame>
      <p:sp>
        <p:nvSpPr>
          <p:cNvPr id="63503" name="矩形 63502"/>
          <p:cNvSpPr/>
          <p:nvPr/>
        </p:nvSpPr>
        <p:spPr>
          <a:xfrm>
            <a:off x="533400" y="5410200"/>
            <a:ext cx="3886200" cy="609600"/>
          </a:xfrm>
          <a:prstGeom prst="rect">
            <a:avLst/>
          </a:prstGeom>
          <a:noFill/>
          <a:ln w="9525">
            <a:noFill/>
          </a:ln>
        </p:spPr>
        <p:txBody>
          <a:bodyPr anchor="ctr">
            <a:spAutoFit/>
          </a:bodyPr>
          <a:p>
            <a:pPr algn="l">
              <a:lnSpc>
                <a:spcPct val="170000"/>
              </a:lnSpc>
            </a:pPr>
            <a:r>
              <a:rPr lang="zh-CN" altLang="en-US" sz="2000" dirty="0">
                <a:latin typeface="黑体" panose="02010609060101010101" pitchFamily="49" charset="-122"/>
                <a:ea typeface="黑体" panose="02010609060101010101" pitchFamily="49" charset="-122"/>
              </a:rPr>
              <a:t>按科研项目经费的</a:t>
            </a:r>
            <a:r>
              <a:rPr lang="en-US" altLang="zh-CN" sz="2000" dirty="0">
                <a:latin typeface="黑体" panose="02010609060101010101" pitchFamily="49" charset="-122"/>
                <a:ea typeface="黑体" panose="02010609060101010101" pitchFamily="49" charset="-122"/>
              </a:rPr>
              <a:t>5%</a:t>
            </a:r>
            <a:r>
              <a:rPr lang="zh-CN" altLang="en-US" sz="2000" dirty="0">
                <a:latin typeface="黑体" panose="02010609060101010101" pitchFamily="49" charset="-122"/>
                <a:ea typeface="黑体" panose="02010609060101010101" pitchFamily="49" charset="-122"/>
              </a:rPr>
              <a:t>提取</a:t>
            </a:r>
            <a:endParaRPr lang="zh-CN" altLang="en-US" sz="2000" dirty="0">
              <a:latin typeface="黑体" panose="02010609060101010101" pitchFamily="49" charset="-122"/>
              <a:ea typeface="黑体" panose="02010609060101010101" pitchFamily="49" charset="-122"/>
            </a:endParaRPr>
          </a:p>
        </p:txBody>
      </p:sp>
      <p:pic>
        <p:nvPicPr>
          <p:cNvPr id="63504" name="图片 63503"/>
          <p:cNvPicPr>
            <a:picLocks noChangeAspect="1"/>
          </p:cNvPicPr>
          <p:nvPr/>
        </p:nvPicPr>
        <p:blipFill>
          <a:blip r:embed="rId3"/>
          <a:stretch>
            <a:fillRect/>
          </a:stretch>
        </p:blipFill>
        <p:spPr>
          <a:xfrm>
            <a:off x="0" y="2438400"/>
            <a:ext cx="1905000" cy="1292225"/>
          </a:xfrm>
          <a:prstGeom prst="rect">
            <a:avLst/>
          </a:prstGeom>
          <a:noFill/>
          <a:ln w="9525">
            <a:noFill/>
          </a:ln>
        </p:spPr>
      </p:pic>
      <p:pic>
        <p:nvPicPr>
          <p:cNvPr id="63505" name="图片 63504"/>
          <p:cNvPicPr>
            <a:picLocks noChangeAspect="1"/>
          </p:cNvPicPr>
          <p:nvPr/>
        </p:nvPicPr>
        <p:blipFill>
          <a:blip r:embed="rId4"/>
          <a:stretch>
            <a:fillRect/>
          </a:stretch>
        </p:blipFill>
        <p:spPr>
          <a:xfrm>
            <a:off x="5867400" y="5029200"/>
            <a:ext cx="1060450" cy="1143000"/>
          </a:xfrm>
          <a:prstGeom prst="rect">
            <a:avLst/>
          </a:prstGeom>
          <a:noFill/>
          <a:ln w="9525">
            <a:noFill/>
          </a:ln>
        </p:spPr>
      </p:pic>
      <p:sp>
        <p:nvSpPr>
          <p:cNvPr id="63507" name="矩形 63506"/>
          <p:cNvSpPr/>
          <p:nvPr/>
        </p:nvSpPr>
        <p:spPr>
          <a:xfrm>
            <a:off x="3733800" y="4343400"/>
            <a:ext cx="1600200" cy="650875"/>
          </a:xfrm>
          <a:prstGeom prst="rect">
            <a:avLst/>
          </a:prstGeom>
          <a:noFill/>
          <a:ln w="9525" cap="flat" cmpd="sng">
            <a:solidFill>
              <a:schemeClr val="tx1"/>
            </a:solidFill>
            <a:prstDash val="solid"/>
            <a:miter/>
            <a:headEnd type="none" w="med" len="med"/>
            <a:tailEnd type="none" w="med" len="med"/>
          </a:ln>
        </p:spPr>
        <p:txBody>
          <a:bodyPr>
            <a:spAutoFit/>
          </a:bodyPr>
          <a:p>
            <a:pPr algn="l"/>
            <a:r>
              <a:rPr lang="zh-CN" altLang="en-US" dirty="0">
                <a:latin typeface="黑体" panose="02010609060101010101" pitchFamily="49" charset="-122"/>
                <a:ea typeface="黑体" panose="02010609060101010101" pitchFamily="49" charset="-122"/>
              </a:rPr>
              <a:t>一般项目最高不超过</a:t>
            </a:r>
            <a:r>
              <a:rPr lang="en-US" altLang="zh-CN" dirty="0">
                <a:latin typeface="黑体" panose="02010609060101010101" pitchFamily="49" charset="-122"/>
                <a:ea typeface="黑体" panose="02010609060101010101" pitchFamily="49" charset="-122"/>
              </a:rPr>
              <a:t>2000</a:t>
            </a:r>
            <a:r>
              <a:rPr lang="zh-CN" altLang="en-US" dirty="0">
                <a:latin typeface="黑体" panose="02010609060101010101" pitchFamily="49" charset="-122"/>
                <a:ea typeface="黑体" panose="02010609060101010101" pitchFamily="49" charset="-122"/>
              </a:rPr>
              <a:t>元</a:t>
            </a:r>
            <a:endParaRPr lang="zh-CN" altLang="en-US" dirty="0">
              <a:latin typeface="黑体" panose="02010609060101010101" pitchFamily="49" charset="-122"/>
              <a:ea typeface="黑体" panose="02010609060101010101" pitchFamily="49" charset="-122"/>
            </a:endParaRPr>
          </a:p>
        </p:txBody>
      </p:sp>
      <p:sp>
        <p:nvSpPr>
          <p:cNvPr id="63508" name="矩形 63507"/>
          <p:cNvSpPr/>
          <p:nvPr/>
        </p:nvSpPr>
        <p:spPr>
          <a:xfrm>
            <a:off x="5410200" y="3276600"/>
            <a:ext cx="1638300" cy="650875"/>
          </a:xfrm>
          <a:prstGeom prst="rect">
            <a:avLst/>
          </a:prstGeom>
          <a:noFill/>
          <a:ln w="9525" cap="flat" cmpd="sng">
            <a:solidFill>
              <a:schemeClr val="tx1"/>
            </a:solidFill>
            <a:prstDash val="solid"/>
            <a:miter/>
            <a:headEnd type="none" w="med" len="med"/>
            <a:tailEnd type="none" w="med" len="med"/>
          </a:ln>
        </p:spPr>
        <p:txBody>
          <a:bodyPr>
            <a:spAutoFit/>
          </a:bodyPr>
          <a:p>
            <a:pPr algn="l"/>
            <a:r>
              <a:rPr lang="zh-CN" altLang="en-US" dirty="0">
                <a:latin typeface="黑体" panose="02010609060101010101" pitchFamily="49" charset="-122"/>
                <a:ea typeface="黑体" panose="02010609060101010101" pitchFamily="49" charset="-122"/>
              </a:rPr>
              <a:t>重点项目最高不超过</a:t>
            </a:r>
            <a:r>
              <a:rPr lang="en-US" altLang="zh-CN" dirty="0">
                <a:latin typeface="黑体" panose="02010609060101010101" pitchFamily="49" charset="-122"/>
                <a:ea typeface="黑体" panose="02010609060101010101" pitchFamily="49" charset="-122"/>
              </a:rPr>
              <a:t>3000</a:t>
            </a:r>
            <a:r>
              <a:rPr lang="zh-CN" altLang="en-US" dirty="0">
                <a:latin typeface="黑体" panose="02010609060101010101" pitchFamily="49" charset="-122"/>
                <a:ea typeface="黑体" panose="02010609060101010101" pitchFamily="49" charset="-122"/>
              </a:rPr>
              <a:t>元</a:t>
            </a:r>
            <a:endParaRPr lang="zh-CN" altLang="en-US" dirty="0">
              <a:latin typeface="黑体" panose="02010609060101010101" pitchFamily="49" charset="-122"/>
              <a:ea typeface="黑体" panose="02010609060101010101" pitchFamily="49" charset="-122"/>
            </a:endParaRPr>
          </a:p>
        </p:txBody>
      </p:sp>
      <p:sp>
        <p:nvSpPr>
          <p:cNvPr id="63509" name="矩形 63508"/>
          <p:cNvSpPr/>
          <p:nvPr/>
        </p:nvSpPr>
        <p:spPr>
          <a:xfrm>
            <a:off x="7239000" y="4343400"/>
            <a:ext cx="1714500" cy="650875"/>
          </a:xfrm>
          <a:prstGeom prst="rect">
            <a:avLst/>
          </a:prstGeom>
          <a:noFill/>
          <a:ln w="9525" cap="flat" cmpd="sng">
            <a:solidFill>
              <a:schemeClr val="tx1"/>
            </a:solidFill>
            <a:prstDash val="solid"/>
            <a:miter/>
            <a:headEnd type="none" w="med" len="med"/>
            <a:tailEnd type="none" w="med" len="med"/>
          </a:ln>
        </p:spPr>
        <p:txBody>
          <a:bodyPr>
            <a:spAutoFit/>
          </a:bodyPr>
          <a:p>
            <a:pPr algn="l"/>
            <a:r>
              <a:rPr lang="zh-CN" altLang="en-US" dirty="0">
                <a:latin typeface="黑体" panose="02010609060101010101" pitchFamily="49" charset="-122"/>
                <a:ea typeface="黑体" panose="02010609060101010101" pitchFamily="49" charset="-122"/>
              </a:rPr>
              <a:t>重大项目最高不超过</a:t>
            </a:r>
            <a:r>
              <a:rPr lang="en-US" altLang="zh-CN" dirty="0">
                <a:latin typeface="黑体" panose="02010609060101010101" pitchFamily="49" charset="-122"/>
                <a:ea typeface="黑体" panose="02010609060101010101" pitchFamily="49" charset="-122"/>
              </a:rPr>
              <a:t>5000</a:t>
            </a:r>
            <a:r>
              <a:rPr lang="zh-CN" altLang="en-US" dirty="0">
                <a:latin typeface="黑体" panose="02010609060101010101" pitchFamily="49" charset="-122"/>
                <a:ea typeface="黑体" panose="02010609060101010101" pitchFamily="49" charset="-122"/>
              </a:rPr>
              <a:t>元</a:t>
            </a:r>
            <a:endParaRPr lang="zh-CN" altLang="en-US" dirty="0">
              <a:latin typeface="黑体" panose="02010609060101010101" pitchFamily="49" charset="-122"/>
              <a:ea typeface="黑体" panose="02010609060101010101" pitchFamily="49" charset="-122"/>
            </a:endParaRPr>
          </a:p>
        </p:txBody>
      </p:sp>
      <p:sp>
        <p:nvSpPr>
          <p:cNvPr id="63510" name="直接连接符 63509"/>
          <p:cNvSpPr/>
          <p:nvPr/>
        </p:nvSpPr>
        <p:spPr>
          <a:xfrm flipH="1" flipV="1">
            <a:off x="5257800" y="5105400"/>
            <a:ext cx="533400" cy="381000"/>
          </a:xfrm>
          <a:prstGeom prst="line">
            <a:avLst/>
          </a:prstGeom>
          <a:ln w="12700" cap="flat" cmpd="sng">
            <a:solidFill>
              <a:srgbClr val="FF0000"/>
            </a:solidFill>
            <a:prstDash val="solid"/>
            <a:headEnd type="none" w="med" len="med"/>
            <a:tailEnd type="triangle" w="med" len="med"/>
          </a:ln>
        </p:spPr>
      </p:sp>
      <p:sp>
        <p:nvSpPr>
          <p:cNvPr id="63511" name="直接连接符 63510"/>
          <p:cNvSpPr/>
          <p:nvPr/>
        </p:nvSpPr>
        <p:spPr>
          <a:xfrm flipV="1">
            <a:off x="6324600" y="4114800"/>
            <a:ext cx="0" cy="685800"/>
          </a:xfrm>
          <a:prstGeom prst="line">
            <a:avLst/>
          </a:prstGeom>
          <a:ln w="19050" cap="flat" cmpd="sng">
            <a:solidFill>
              <a:srgbClr val="FF6600"/>
            </a:solidFill>
            <a:prstDash val="solid"/>
            <a:headEnd type="none" w="med" len="med"/>
            <a:tailEnd type="triangle" w="med" len="med"/>
          </a:ln>
        </p:spPr>
      </p:sp>
      <p:sp>
        <p:nvSpPr>
          <p:cNvPr id="63512" name="直接连接符 63511"/>
          <p:cNvSpPr/>
          <p:nvPr/>
        </p:nvSpPr>
        <p:spPr>
          <a:xfrm flipV="1">
            <a:off x="7010400" y="5105400"/>
            <a:ext cx="457200" cy="457200"/>
          </a:xfrm>
          <a:prstGeom prst="line">
            <a:avLst/>
          </a:prstGeom>
          <a:ln w="12700" cap="flat" cmpd="sng">
            <a:solidFill>
              <a:srgbClr val="993366"/>
            </a:solidFill>
            <a:prstDash val="solid"/>
            <a:headEnd type="none" w="med" len="med"/>
            <a:tailEnd type="triangle" w="med" len="med"/>
          </a:ln>
        </p:spPr>
      </p:sp>
      <p:sp>
        <p:nvSpPr>
          <p:cNvPr id="63513" name="流程图: 联系 63512"/>
          <p:cNvSpPr/>
          <p:nvPr/>
        </p:nvSpPr>
        <p:spPr>
          <a:xfrm>
            <a:off x="4387850" y="4038600"/>
            <a:ext cx="228600" cy="228600"/>
          </a:xfrm>
          <a:prstGeom prst="flowChartConnector">
            <a:avLst/>
          </a:prstGeom>
          <a:solidFill>
            <a:srgbClr val="FF0000"/>
          </a:solidFill>
          <a:ln w="9525" cap="flat" cmpd="sng">
            <a:solidFill>
              <a:schemeClr val="tx1"/>
            </a:solidFill>
            <a:prstDash val="solid"/>
            <a:headEnd type="none" w="med" len="med"/>
            <a:tailEnd type="none" w="med" len="med"/>
          </a:ln>
        </p:spPr>
        <p:txBody>
          <a:bodyPr/>
          <a:p>
            <a:endParaRPr lang="zh-CN" altLang="en-US"/>
          </a:p>
        </p:txBody>
      </p:sp>
      <p:sp>
        <p:nvSpPr>
          <p:cNvPr id="63514" name="流程图: 联系 63513"/>
          <p:cNvSpPr/>
          <p:nvPr/>
        </p:nvSpPr>
        <p:spPr>
          <a:xfrm>
            <a:off x="6096000" y="2971800"/>
            <a:ext cx="228600" cy="228600"/>
          </a:xfrm>
          <a:prstGeom prst="flowChartConnector">
            <a:avLst/>
          </a:prstGeom>
          <a:solidFill>
            <a:srgbClr val="FF9900"/>
          </a:solidFill>
          <a:ln w="9525" cap="flat" cmpd="sng">
            <a:solidFill>
              <a:schemeClr val="tx1"/>
            </a:solidFill>
            <a:prstDash val="solid"/>
            <a:headEnd type="none" w="med" len="med"/>
            <a:tailEnd type="none" w="med" len="med"/>
          </a:ln>
        </p:spPr>
        <p:txBody>
          <a:bodyPr/>
          <a:p>
            <a:endParaRPr lang="zh-CN" altLang="en-US"/>
          </a:p>
        </p:txBody>
      </p:sp>
      <p:sp>
        <p:nvSpPr>
          <p:cNvPr id="63515" name="流程图: 联系 63514"/>
          <p:cNvSpPr/>
          <p:nvPr/>
        </p:nvSpPr>
        <p:spPr>
          <a:xfrm>
            <a:off x="7924800" y="4038600"/>
            <a:ext cx="228600" cy="228600"/>
          </a:xfrm>
          <a:prstGeom prst="flowChartConnector">
            <a:avLst/>
          </a:prstGeom>
          <a:solidFill>
            <a:srgbClr val="993366"/>
          </a:solidFill>
          <a:ln w="9525" cap="flat" cmpd="sng">
            <a:solidFill>
              <a:schemeClr val="tx1"/>
            </a:solidFill>
            <a:prstDash val="solid"/>
            <a:headEnd type="none" w="med" len="med"/>
            <a:tailEnd type="none" w="med" len="med"/>
          </a:ln>
        </p:spPr>
        <p:txBody>
          <a:bodyPr/>
          <a:p>
            <a:endParaRPr lang="zh-CN" altLang="en-US"/>
          </a:p>
        </p:txBody>
      </p:sp>
      <p:sp>
        <p:nvSpPr>
          <p:cNvPr id="63518" name="矩形 63517"/>
          <p:cNvSpPr/>
          <p:nvPr/>
        </p:nvSpPr>
        <p:spPr>
          <a:xfrm>
            <a:off x="1219200" y="1143000"/>
            <a:ext cx="4806950" cy="519113"/>
          </a:xfrm>
          <a:prstGeom prst="rect">
            <a:avLst/>
          </a:prstGeom>
          <a:noFill/>
          <a:ln w="9525">
            <a:noFill/>
          </a:ln>
        </p:spPr>
        <p:txBody>
          <a:bodyPr wrap="none" anchor="t">
            <a:spAutoFit/>
          </a:bodyPr>
          <a:p>
            <a:pPr algn="l"/>
            <a:r>
              <a:rPr lang="zh-CN" altLang="en-US" sz="2800" dirty="0">
                <a:solidFill>
                  <a:schemeClr val="tx2"/>
                </a:solidFill>
                <a:latin typeface="黑体" panose="02010609060101010101" pitchFamily="49" charset="-122"/>
                <a:ea typeface="黑体" panose="02010609060101010101" pitchFamily="49" charset="-122"/>
              </a:rPr>
              <a:t>第一节  预算编制和开支范围</a:t>
            </a:r>
            <a:endParaRPr lang="zh-CN" altLang="en-US" sz="2800" dirty="0">
              <a:solidFill>
                <a:schemeClr val="tx2"/>
              </a:solidFill>
              <a:latin typeface="黑体" panose="02010609060101010101" pitchFamily="49" charset="-122"/>
              <a:ea typeface="黑体" panose="02010609060101010101" pitchFamily="49" charset="-122"/>
            </a:endParaRPr>
          </a:p>
        </p:txBody>
      </p:sp>
      <p:sp>
        <p:nvSpPr>
          <p:cNvPr id="63519" name="矩形 63518"/>
          <p:cNvSpPr/>
          <p:nvPr/>
        </p:nvSpPr>
        <p:spPr>
          <a:xfrm>
            <a:off x="5562600" y="0"/>
            <a:ext cx="3581400" cy="319088"/>
          </a:xfrm>
          <a:prstGeom prst="rect">
            <a:avLst/>
          </a:prstGeom>
          <a:solidFill>
            <a:srgbClr val="CCFF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2000" dirty="0">
                <a:ea typeface="黑体" panose="02010609060101010101" pitchFamily="49" charset="-122"/>
              </a:rPr>
              <a:t>第一章 纵向科研项目经费管理</a:t>
            </a:r>
            <a:endParaRPr lang="zh-CN" altLang="en-US" sz="2000" dirty="0">
              <a:ea typeface="黑体" panose="02010609060101010101" pitchFamily="49" charset="-122"/>
            </a:endParaRPr>
          </a:p>
        </p:txBody>
      </p: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6020" name="图片 86019"/>
          <p:cNvPicPr>
            <a:picLocks noChangeAspect="1"/>
          </p:cNvPicPr>
          <p:nvPr/>
        </p:nvPicPr>
        <p:blipFill>
          <a:blip r:embed="rId1"/>
          <a:stretch>
            <a:fillRect/>
          </a:stretch>
        </p:blipFill>
        <p:spPr>
          <a:xfrm rot="-1171453">
            <a:off x="762000" y="381000"/>
            <a:ext cx="3784600" cy="5257800"/>
          </a:xfrm>
          <a:prstGeom prst="rect">
            <a:avLst/>
          </a:prstGeom>
          <a:noFill/>
          <a:ln w="9525">
            <a:noFill/>
          </a:ln>
        </p:spPr>
      </p:pic>
      <p:pic>
        <p:nvPicPr>
          <p:cNvPr id="86021" name="图片 86020"/>
          <p:cNvPicPr>
            <a:picLocks noChangeAspect="1"/>
          </p:cNvPicPr>
          <p:nvPr/>
        </p:nvPicPr>
        <p:blipFill>
          <a:blip r:embed="rId2"/>
          <a:stretch>
            <a:fillRect/>
          </a:stretch>
        </p:blipFill>
        <p:spPr>
          <a:xfrm rot="-717927">
            <a:off x="2286000" y="304800"/>
            <a:ext cx="4037013" cy="5924550"/>
          </a:xfrm>
          <a:prstGeom prst="rect">
            <a:avLst/>
          </a:prstGeom>
          <a:noFill/>
          <a:ln w="9525">
            <a:noFill/>
          </a:ln>
        </p:spPr>
      </p:pic>
      <p:pic>
        <p:nvPicPr>
          <p:cNvPr id="86022" name="图片 86021"/>
          <p:cNvPicPr>
            <a:picLocks noChangeAspect="1"/>
          </p:cNvPicPr>
          <p:nvPr/>
        </p:nvPicPr>
        <p:blipFill>
          <a:blip r:embed="rId3"/>
          <a:stretch>
            <a:fillRect/>
          </a:stretch>
        </p:blipFill>
        <p:spPr>
          <a:xfrm>
            <a:off x="3429000" y="457200"/>
            <a:ext cx="3675063" cy="5486400"/>
          </a:xfrm>
          <a:prstGeom prst="rect">
            <a:avLst/>
          </a:prstGeom>
          <a:noFill/>
          <a:ln w="9525">
            <a:noFill/>
          </a:ln>
        </p:spPr>
      </p:pic>
      <p:pic>
        <p:nvPicPr>
          <p:cNvPr id="86023" name="图片 86022"/>
          <p:cNvPicPr>
            <a:picLocks noChangeAspect="1"/>
          </p:cNvPicPr>
          <p:nvPr/>
        </p:nvPicPr>
        <p:blipFill>
          <a:blip r:embed="rId4"/>
          <a:stretch>
            <a:fillRect/>
          </a:stretch>
        </p:blipFill>
        <p:spPr>
          <a:xfrm rot="1420601">
            <a:off x="4572000" y="1066800"/>
            <a:ext cx="3529013" cy="5167313"/>
          </a:xfrm>
          <a:prstGeom prst="rect">
            <a:avLst/>
          </a:prstGeom>
          <a:noFill/>
          <a:ln w="9525">
            <a:noFill/>
          </a:ln>
        </p:spPr>
      </p:pic>
      <p:pic>
        <p:nvPicPr>
          <p:cNvPr id="86024" name="图片 86023"/>
          <p:cNvPicPr>
            <a:picLocks noChangeAspect="1"/>
          </p:cNvPicPr>
          <p:nvPr/>
        </p:nvPicPr>
        <p:blipFill>
          <a:blip r:embed="rId5"/>
          <a:stretch>
            <a:fillRect/>
          </a:stretch>
        </p:blipFill>
        <p:spPr>
          <a:xfrm rot="2303044">
            <a:off x="5410200" y="1828800"/>
            <a:ext cx="3411538" cy="48768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additive="base">
                                        <p:cTn id="7" dur="500" fill="hold"/>
                                        <p:tgtEl>
                                          <p:spTgt spid="86020"/>
                                        </p:tgtEl>
                                        <p:attrNameLst>
                                          <p:attrName>ppt_x</p:attrName>
                                        </p:attrNameLst>
                                      </p:cBhvr>
                                      <p:tavLst>
                                        <p:tav tm="0">
                                          <p:val>
                                            <p:strVal val="#ppt_x"/>
                                          </p:val>
                                        </p:tav>
                                        <p:tav tm="100000">
                                          <p:val>
                                            <p:strVal val="#ppt_x"/>
                                          </p:val>
                                        </p:tav>
                                      </p:tavLst>
                                    </p:anim>
                                    <p:anim calcmode="lin" valueType="num">
                                      <p:cBhvr additive="base">
                                        <p:cTn id="8" dur="500" fill="hold"/>
                                        <p:tgtEl>
                                          <p:spTgt spid="860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86021"/>
                                        </p:tgtEl>
                                        <p:attrNameLst>
                                          <p:attrName>style.visibility</p:attrName>
                                        </p:attrNameLst>
                                      </p:cBhvr>
                                      <p:to>
                                        <p:strVal val="visible"/>
                                      </p:to>
                                    </p:set>
                                    <p:animEffect transition="in" filter="box(in)">
                                      <p:cBhvr>
                                        <p:cTn id="13" dur="500"/>
                                        <p:tgtEl>
                                          <p:spTgt spid="8602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86022"/>
                                        </p:tgtEl>
                                        <p:attrNameLst>
                                          <p:attrName>style.visibility</p:attrName>
                                        </p:attrNameLst>
                                      </p:cBhvr>
                                      <p:to>
                                        <p:strVal val="visible"/>
                                      </p:to>
                                    </p:set>
                                    <p:animEffect transition="in" filter="diamond(in)">
                                      <p:cBhvr>
                                        <p:cTn id="18" dur="2000"/>
                                        <p:tgtEl>
                                          <p:spTgt spid="8602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86023"/>
                                        </p:tgtEl>
                                        <p:attrNameLst>
                                          <p:attrName>style.visibility</p:attrName>
                                        </p:attrNameLst>
                                      </p:cBhvr>
                                      <p:to>
                                        <p:strVal val="visible"/>
                                      </p:to>
                                    </p:set>
                                    <p:animEffect transition="in" filter="checkerboard(across)">
                                      <p:cBhvr>
                                        <p:cTn id="23" dur="500"/>
                                        <p:tgtEl>
                                          <p:spTgt spid="8602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86024"/>
                                        </p:tgtEl>
                                        <p:attrNameLst>
                                          <p:attrName>style.visibility</p:attrName>
                                        </p:attrNameLst>
                                      </p:cBhvr>
                                      <p:to>
                                        <p:strVal val="visible"/>
                                      </p:to>
                                    </p:set>
                                    <p:animEffect transition="in" filter="blinds(horizontal)">
                                      <p:cBhvr>
                                        <p:cTn id="28" dur="500"/>
                                        <p:tgtEl>
                                          <p:spTgt spid="86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7" name="文本占位符 26626"/>
          <p:cNvSpPr>
            <a:spLocks noGrp="1"/>
          </p:cNvSpPr>
          <p:nvPr>
            <p:ph type="body" idx="1"/>
          </p:nvPr>
        </p:nvSpPr>
        <p:spPr>
          <a:xfrm>
            <a:off x="1066800" y="2017713"/>
            <a:ext cx="5410200" cy="4114800"/>
          </a:xfrm>
          <a:ln/>
        </p:spPr>
        <p:txBody>
          <a:bodyPr/>
          <a:p>
            <a:pPr>
              <a:lnSpc>
                <a:spcPct val="150000"/>
              </a:lnSpc>
              <a:buNone/>
            </a:pPr>
            <a:r>
              <a:rPr lang="en-US" altLang="zh-CN" sz="2800" dirty="0">
                <a:latin typeface="黑体" panose="02010609060101010101" pitchFamily="49" charset="-122"/>
                <a:ea typeface="黑体" panose="02010609060101010101" pitchFamily="49" charset="-122"/>
              </a:rPr>
              <a:t>  1</a:t>
            </a:r>
            <a:r>
              <a:rPr lang="zh-CN" altLang="en-US" sz="2800" dirty="0">
                <a:latin typeface="黑体" panose="02010609060101010101" pitchFamily="49" charset="-122"/>
                <a:ea typeface="黑体" panose="02010609060101010101" pitchFamily="49" charset="-122"/>
              </a:rPr>
              <a:t>、预算调整</a:t>
            </a:r>
            <a:endParaRPr lang="zh-CN" altLang="en-US" sz="2800" dirty="0">
              <a:latin typeface="黑体" panose="02010609060101010101" pitchFamily="49" charset="-122"/>
              <a:ea typeface="黑体" panose="02010609060101010101" pitchFamily="49" charset="-122"/>
            </a:endParaRPr>
          </a:p>
          <a:p>
            <a:pPr>
              <a:lnSpc>
                <a:spcPct val="150000"/>
              </a:lnSpc>
              <a:buNone/>
            </a:pPr>
            <a:r>
              <a:rPr lang="zh-CN" altLang="en-US" sz="2400" dirty="0">
                <a:latin typeface="黑体" panose="02010609060101010101" pitchFamily="49" charset="-122"/>
                <a:ea typeface="黑体" panose="02010609060101010101" pitchFamily="49" charset="-122"/>
              </a:rPr>
              <a:t>       项目负责人应当严格执行批准后的项目预算，间接费用预算不得调整。直接费用各科目确需调整的，项目负责人须根据需要提出调整申请，报社科处审核，需要上报主管部门的，按规定报批。</a:t>
            </a:r>
            <a:endParaRPr lang="zh-CN" altLang="en-US" sz="2400" dirty="0">
              <a:latin typeface="黑体" panose="02010609060101010101" pitchFamily="49" charset="-122"/>
              <a:ea typeface="黑体" panose="02010609060101010101" pitchFamily="49" charset="-122"/>
            </a:endParaRPr>
          </a:p>
        </p:txBody>
      </p:sp>
      <p:sp>
        <p:nvSpPr>
          <p:cNvPr id="26628" name="矩形 26627"/>
          <p:cNvSpPr/>
          <p:nvPr/>
        </p:nvSpPr>
        <p:spPr>
          <a:xfrm>
            <a:off x="1350963" y="838200"/>
            <a:ext cx="7793037" cy="838200"/>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800" dirty="0">
                <a:ea typeface="黑体" panose="02010609060101010101" pitchFamily="49" charset="-122"/>
              </a:rPr>
              <a:t>第二节  预算调整和财务报销</a:t>
            </a:r>
            <a:endParaRPr lang="zh-CN" altLang="en-US" sz="2800" dirty="0">
              <a:ea typeface="黑体" panose="02010609060101010101" pitchFamily="49" charset="-122"/>
            </a:endParaRPr>
          </a:p>
        </p:txBody>
      </p:sp>
      <p:pic>
        <p:nvPicPr>
          <p:cNvPr id="26630" name="图片 26629"/>
          <p:cNvPicPr>
            <a:picLocks noChangeAspect="1"/>
          </p:cNvPicPr>
          <p:nvPr/>
        </p:nvPicPr>
        <p:blipFill>
          <a:blip r:embed="rId1"/>
          <a:stretch>
            <a:fillRect/>
          </a:stretch>
        </p:blipFill>
        <p:spPr>
          <a:xfrm>
            <a:off x="6645275" y="3048000"/>
            <a:ext cx="2019300" cy="2133600"/>
          </a:xfrm>
          <a:prstGeom prst="rect">
            <a:avLst/>
          </a:prstGeom>
          <a:noFill/>
          <a:ln w="9525">
            <a:noFill/>
          </a:ln>
        </p:spPr>
      </p:pic>
      <p:sp>
        <p:nvSpPr>
          <p:cNvPr id="26638" name="矩形 26637"/>
          <p:cNvSpPr/>
          <p:nvPr/>
        </p:nvSpPr>
        <p:spPr>
          <a:xfrm>
            <a:off x="5562600" y="0"/>
            <a:ext cx="3581400" cy="319088"/>
          </a:xfrm>
          <a:prstGeom prst="rect">
            <a:avLst/>
          </a:prstGeom>
          <a:solidFill>
            <a:srgbClr val="CCFF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2000" dirty="0">
                <a:ea typeface="黑体" panose="02010609060101010101" pitchFamily="49" charset="-122"/>
              </a:rPr>
              <a:t>第一章 纵向科研项目经费管理</a:t>
            </a:r>
            <a:endParaRPr lang="zh-CN" altLang="en-US" sz="2000" dirty="0">
              <a:ea typeface="黑体" panose="02010609060101010101" pitchFamily="49" charset="-122"/>
            </a:endParaRP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5" name="文本占位符 100354"/>
          <p:cNvSpPr>
            <a:spLocks noGrp="1"/>
          </p:cNvSpPr>
          <p:nvPr>
            <p:ph type="body" idx="1"/>
          </p:nvPr>
        </p:nvSpPr>
        <p:spPr>
          <a:xfrm>
            <a:off x="1066800" y="1143000"/>
            <a:ext cx="7772400" cy="649288"/>
          </a:xfrm>
          <a:ln/>
        </p:spPr>
        <p:txBody>
          <a:bodyPr/>
          <a:p>
            <a:pPr>
              <a:buNone/>
            </a:pPr>
            <a:r>
              <a:rPr lang="zh-CN" altLang="en-US" sz="2800" dirty="0">
                <a:solidFill>
                  <a:schemeClr val="hlink"/>
                </a:solidFill>
                <a:ea typeface="黑体" panose="02010609060101010101" pitchFamily="49" charset="-122"/>
              </a:rPr>
              <a:t>调整程序</a:t>
            </a:r>
            <a:endParaRPr lang="zh-CN" altLang="en-US" sz="2800" dirty="0">
              <a:solidFill>
                <a:schemeClr val="hlink"/>
              </a:solidFill>
              <a:ea typeface="黑体" panose="02010609060101010101" pitchFamily="49" charset="-122"/>
            </a:endParaRPr>
          </a:p>
        </p:txBody>
      </p:sp>
      <p:sp>
        <p:nvSpPr>
          <p:cNvPr id="100356" name="文本框 100355"/>
          <p:cNvSpPr txBox="1"/>
          <p:nvPr/>
        </p:nvSpPr>
        <p:spPr>
          <a:xfrm>
            <a:off x="381000" y="2362200"/>
            <a:ext cx="2590800" cy="1187450"/>
          </a:xfrm>
          <a:prstGeom prst="rect">
            <a:avLst/>
          </a:prstGeom>
          <a:solidFill>
            <a:srgbClr val="FFFF99"/>
          </a:solidFill>
          <a:ln w="9525">
            <a:noFill/>
          </a:ln>
        </p:spPr>
        <p:txBody>
          <a:bodyPr>
            <a:spAutoFit/>
          </a:bodyPr>
          <a:p>
            <a:pPr>
              <a:spcBef>
                <a:spcPct val="50000"/>
              </a:spcBef>
            </a:pPr>
            <a:r>
              <a:rPr lang="zh-CN" altLang="en-US" sz="2400" dirty="0">
                <a:solidFill>
                  <a:srgbClr val="0066FF"/>
                </a:solidFill>
                <a:latin typeface="Tahoma" panose="020B0604030504040204" pitchFamily="34" charset="0"/>
                <a:ea typeface="黑体" panose="02010609060101010101" pitchFamily="49" charset="-122"/>
              </a:rPr>
              <a:t>项目负责人根据需要提出预算调整申请</a:t>
            </a:r>
            <a:endParaRPr lang="zh-CN" altLang="en-US" sz="2400" dirty="0">
              <a:solidFill>
                <a:srgbClr val="0066FF"/>
              </a:solidFill>
              <a:latin typeface="Tahoma" panose="020B0604030504040204" pitchFamily="34" charset="0"/>
              <a:ea typeface="黑体" panose="02010609060101010101" pitchFamily="49" charset="-122"/>
            </a:endParaRPr>
          </a:p>
        </p:txBody>
      </p:sp>
      <p:sp>
        <p:nvSpPr>
          <p:cNvPr id="100357" name="直接连接符 100356"/>
          <p:cNvSpPr/>
          <p:nvPr/>
        </p:nvSpPr>
        <p:spPr>
          <a:xfrm>
            <a:off x="2971800" y="2981325"/>
            <a:ext cx="838200" cy="0"/>
          </a:xfrm>
          <a:prstGeom prst="line">
            <a:avLst/>
          </a:prstGeom>
          <a:ln w="88900" cap="flat" cmpd="sng">
            <a:solidFill>
              <a:srgbClr val="CC99FF"/>
            </a:solidFill>
            <a:prstDash val="solid"/>
            <a:headEnd type="none" w="med" len="med"/>
            <a:tailEnd type="triangle" w="med" len="med"/>
          </a:ln>
        </p:spPr>
      </p:sp>
      <p:sp>
        <p:nvSpPr>
          <p:cNvPr id="100358" name="文本框 100357"/>
          <p:cNvSpPr txBox="1"/>
          <p:nvPr/>
        </p:nvSpPr>
        <p:spPr>
          <a:xfrm>
            <a:off x="3810000" y="2362200"/>
            <a:ext cx="2133600" cy="1143000"/>
          </a:xfrm>
          <a:prstGeom prst="rect">
            <a:avLst/>
          </a:prstGeom>
          <a:solidFill>
            <a:srgbClr val="CCFFFF"/>
          </a:solidFill>
          <a:ln w="9525">
            <a:noFill/>
          </a:ln>
        </p:spPr>
        <p:txBody>
          <a:bodyPr/>
          <a:p>
            <a:pPr>
              <a:lnSpc>
                <a:spcPct val="220000"/>
              </a:lnSpc>
              <a:spcBef>
                <a:spcPct val="200000"/>
              </a:spcBef>
            </a:pPr>
            <a:r>
              <a:rPr lang="zh-CN" altLang="en-US" sz="2400" dirty="0">
                <a:solidFill>
                  <a:srgbClr val="0066FF"/>
                </a:solidFill>
                <a:latin typeface="Tahoma" panose="020B0604030504040204" pitchFamily="34" charset="0"/>
                <a:ea typeface="黑体" panose="02010609060101010101" pitchFamily="49" charset="-122"/>
              </a:rPr>
              <a:t>社科处审核</a:t>
            </a:r>
            <a:endParaRPr lang="zh-CN" altLang="en-US" sz="2400" dirty="0">
              <a:solidFill>
                <a:srgbClr val="0066FF"/>
              </a:solidFill>
              <a:latin typeface="Tahoma" panose="020B0604030504040204" pitchFamily="34" charset="0"/>
              <a:ea typeface="黑体" panose="02010609060101010101" pitchFamily="49" charset="-122"/>
            </a:endParaRPr>
          </a:p>
        </p:txBody>
      </p:sp>
      <p:sp>
        <p:nvSpPr>
          <p:cNvPr id="100359" name="直接连接符 100358"/>
          <p:cNvSpPr/>
          <p:nvPr/>
        </p:nvSpPr>
        <p:spPr>
          <a:xfrm>
            <a:off x="5943600" y="2976563"/>
            <a:ext cx="838200" cy="0"/>
          </a:xfrm>
          <a:prstGeom prst="line">
            <a:avLst/>
          </a:prstGeom>
          <a:ln w="88900" cap="flat" cmpd="sng">
            <a:solidFill>
              <a:srgbClr val="CC99FF"/>
            </a:solidFill>
            <a:prstDash val="sysDot"/>
            <a:headEnd type="none" w="med" len="med"/>
            <a:tailEnd type="triangle" w="med" len="med"/>
          </a:ln>
        </p:spPr>
      </p:sp>
      <p:sp>
        <p:nvSpPr>
          <p:cNvPr id="100360" name="文本框 100359"/>
          <p:cNvSpPr txBox="1"/>
          <p:nvPr/>
        </p:nvSpPr>
        <p:spPr>
          <a:xfrm>
            <a:off x="6781800" y="2362200"/>
            <a:ext cx="2133600" cy="1219200"/>
          </a:xfrm>
          <a:prstGeom prst="rect">
            <a:avLst/>
          </a:prstGeom>
          <a:solidFill>
            <a:srgbClr val="FFCC99"/>
          </a:solidFill>
          <a:ln w="9525">
            <a:noFill/>
          </a:ln>
        </p:spPr>
        <p:txBody>
          <a:bodyPr/>
          <a:p>
            <a:pPr>
              <a:spcBef>
                <a:spcPct val="200000"/>
              </a:spcBef>
            </a:pPr>
            <a:r>
              <a:rPr lang="zh-CN" altLang="en-US" sz="2400" dirty="0">
                <a:solidFill>
                  <a:srgbClr val="0066FF"/>
                </a:solidFill>
                <a:latin typeface="Tahoma" panose="020B0604030504040204" pitchFamily="34" charset="0"/>
                <a:ea typeface="黑体" panose="02010609060101010101" pitchFamily="49" charset="-122"/>
              </a:rPr>
              <a:t>需上报主管部门的，按规定报批</a:t>
            </a:r>
            <a:endParaRPr lang="zh-CN" altLang="en-US" sz="2400" dirty="0">
              <a:solidFill>
                <a:srgbClr val="0066FF"/>
              </a:solidFill>
              <a:latin typeface="Tahoma" panose="020B0604030504040204" pitchFamily="34" charset="0"/>
              <a:ea typeface="黑体" panose="02010609060101010101" pitchFamily="49" charset="-122"/>
            </a:endParaRPr>
          </a:p>
        </p:txBody>
      </p:sp>
      <p:sp>
        <p:nvSpPr>
          <p:cNvPr id="100366" name="文本框 100365"/>
          <p:cNvSpPr txBox="1"/>
          <p:nvPr/>
        </p:nvSpPr>
        <p:spPr>
          <a:xfrm>
            <a:off x="914400" y="4343400"/>
            <a:ext cx="6629400" cy="1219200"/>
          </a:xfrm>
          <a:prstGeom prst="rect">
            <a:avLst/>
          </a:prstGeom>
          <a:solidFill>
            <a:srgbClr val="CC99FF"/>
          </a:solidFill>
          <a:ln w="9525">
            <a:noFill/>
          </a:ln>
        </p:spPr>
        <p:txBody>
          <a:bodyPr/>
          <a:p>
            <a:pPr algn="l"/>
            <a:r>
              <a:rPr lang="en-US" altLang="zh-CN" sz="2400" dirty="0">
                <a:solidFill>
                  <a:srgbClr val="0066FF"/>
                </a:solidFill>
                <a:latin typeface="Tahoma" panose="020B0604030504040204" pitchFamily="34" charset="0"/>
                <a:ea typeface="宋体" panose="02010600030101010101" pitchFamily="2" charset="-122"/>
              </a:rPr>
              <a:t>●</a:t>
            </a:r>
            <a:r>
              <a:rPr lang="zh-CN" altLang="en-US" sz="2400" dirty="0">
                <a:solidFill>
                  <a:srgbClr val="0066FF"/>
                </a:solidFill>
                <a:latin typeface="Tahoma" panose="020B0604030504040204" pitchFamily="34" charset="0"/>
                <a:ea typeface="黑体" panose="02010609060101010101" pitchFamily="49" charset="-122"/>
              </a:rPr>
              <a:t>会议费</a:t>
            </a:r>
            <a:r>
              <a:rPr lang="en-US" altLang="zh-CN" sz="2400" dirty="0">
                <a:solidFill>
                  <a:srgbClr val="0066FF"/>
                </a:solidFill>
                <a:latin typeface="Tahoma" panose="020B0604030504040204" pitchFamily="34" charset="0"/>
                <a:ea typeface="黑体" panose="02010609060101010101" pitchFamily="49" charset="-122"/>
              </a:rPr>
              <a:t>/</a:t>
            </a:r>
            <a:r>
              <a:rPr lang="zh-CN" altLang="en-US" sz="2400" dirty="0">
                <a:solidFill>
                  <a:srgbClr val="0066FF"/>
                </a:solidFill>
                <a:latin typeface="Tahoma" panose="020B0604030504040204" pitchFamily="34" charset="0"/>
                <a:ea typeface="黑体" panose="02010609060101010101" pitchFamily="49" charset="-122"/>
              </a:rPr>
              <a:t>差旅费</a:t>
            </a:r>
            <a:r>
              <a:rPr lang="en-US" altLang="zh-CN" sz="2400" dirty="0">
                <a:solidFill>
                  <a:srgbClr val="0066FF"/>
                </a:solidFill>
                <a:latin typeface="Tahoma" panose="020B0604030504040204" pitchFamily="34" charset="0"/>
                <a:ea typeface="黑体" panose="02010609060101010101" pitchFamily="49" charset="-122"/>
              </a:rPr>
              <a:t>/</a:t>
            </a:r>
            <a:r>
              <a:rPr lang="zh-CN" altLang="en-US" sz="2400" dirty="0">
                <a:solidFill>
                  <a:srgbClr val="0066FF"/>
                </a:solidFill>
                <a:latin typeface="Tahoma" panose="020B0604030504040204" pitchFamily="34" charset="0"/>
                <a:ea typeface="黑体" panose="02010609060101010101" pitchFamily="49" charset="-122"/>
              </a:rPr>
              <a:t>国际合作与交流费</a:t>
            </a:r>
            <a:endParaRPr lang="zh-CN" altLang="en-US" sz="2400" dirty="0">
              <a:solidFill>
                <a:srgbClr val="0066FF"/>
              </a:solidFill>
              <a:latin typeface="Tahoma" panose="020B0604030504040204" pitchFamily="34" charset="0"/>
              <a:ea typeface="黑体" panose="02010609060101010101" pitchFamily="49" charset="-122"/>
            </a:endParaRPr>
          </a:p>
          <a:p>
            <a:pPr algn="l"/>
            <a:r>
              <a:rPr lang="en-US" altLang="zh-CN" sz="2400" dirty="0">
                <a:solidFill>
                  <a:srgbClr val="0066FF"/>
                </a:solidFill>
                <a:latin typeface="Tahoma" panose="020B0604030504040204" pitchFamily="34" charset="0"/>
                <a:ea typeface="宋体" panose="02010600030101010101" pitchFamily="2" charset="-122"/>
              </a:rPr>
              <a:t>●</a:t>
            </a:r>
            <a:r>
              <a:rPr lang="zh-CN" altLang="en-US" sz="2400" dirty="0">
                <a:solidFill>
                  <a:srgbClr val="0066FF"/>
                </a:solidFill>
                <a:latin typeface="Tahoma" panose="020B0604030504040204" pitchFamily="34" charset="0"/>
                <a:ea typeface="黑体" panose="02010609060101010101" pitchFamily="49" charset="-122"/>
              </a:rPr>
              <a:t>专家咨询费                                 </a:t>
            </a:r>
            <a:r>
              <a:rPr lang="zh-CN" altLang="en-US" sz="2400" dirty="0">
                <a:solidFill>
                  <a:schemeClr val="hlink"/>
                </a:solidFill>
                <a:latin typeface="Tahoma" panose="020B0604030504040204" pitchFamily="34" charset="0"/>
                <a:ea typeface="黑体" panose="02010609060101010101" pitchFamily="49" charset="-122"/>
              </a:rPr>
              <a:t>调增</a:t>
            </a:r>
            <a:endParaRPr lang="zh-CN" altLang="en-US" sz="2400" dirty="0">
              <a:solidFill>
                <a:schemeClr val="hlink"/>
              </a:solidFill>
              <a:latin typeface="Tahoma" panose="020B0604030504040204" pitchFamily="34" charset="0"/>
              <a:ea typeface="黑体" panose="02010609060101010101" pitchFamily="49" charset="-122"/>
            </a:endParaRPr>
          </a:p>
          <a:p>
            <a:pPr algn="l"/>
            <a:r>
              <a:rPr lang="en-US" altLang="zh-CN" sz="2400" dirty="0">
                <a:solidFill>
                  <a:srgbClr val="0066FF"/>
                </a:solidFill>
                <a:latin typeface="Tahoma" panose="020B0604030504040204" pitchFamily="34" charset="0"/>
                <a:ea typeface="宋体" panose="02010600030101010101" pitchFamily="2" charset="-122"/>
              </a:rPr>
              <a:t>●</a:t>
            </a:r>
            <a:r>
              <a:rPr lang="zh-CN" altLang="en-US" sz="2400" dirty="0">
                <a:solidFill>
                  <a:srgbClr val="0066FF"/>
                </a:solidFill>
                <a:latin typeface="Tahoma" panose="020B0604030504040204" pitchFamily="34" charset="0"/>
                <a:ea typeface="黑体" panose="02010609060101010101" pitchFamily="49" charset="-122"/>
              </a:rPr>
              <a:t>劳务费</a:t>
            </a:r>
            <a:endParaRPr lang="zh-CN" altLang="en-US" sz="2400" dirty="0">
              <a:solidFill>
                <a:srgbClr val="0066FF"/>
              </a:solidFill>
              <a:latin typeface="Tahoma" panose="020B0604030504040204" pitchFamily="34" charset="0"/>
              <a:ea typeface="黑体" panose="02010609060101010101" pitchFamily="49" charset="-122"/>
            </a:endParaRPr>
          </a:p>
        </p:txBody>
      </p:sp>
      <p:sp>
        <p:nvSpPr>
          <p:cNvPr id="100367" name="文本框 100366"/>
          <p:cNvSpPr txBox="1"/>
          <p:nvPr/>
        </p:nvSpPr>
        <p:spPr>
          <a:xfrm>
            <a:off x="914400" y="5715000"/>
            <a:ext cx="2514600" cy="990600"/>
          </a:xfrm>
          <a:prstGeom prst="rect">
            <a:avLst/>
          </a:prstGeom>
          <a:solidFill>
            <a:srgbClr val="CC99FF"/>
          </a:solidFill>
          <a:ln w="9525">
            <a:noFill/>
          </a:ln>
        </p:spPr>
        <p:txBody>
          <a:bodyPr/>
          <a:p>
            <a:pPr>
              <a:lnSpc>
                <a:spcPct val="115000"/>
              </a:lnSpc>
            </a:pPr>
            <a:r>
              <a:rPr lang="zh-CN" altLang="en-US" sz="2400" dirty="0">
                <a:solidFill>
                  <a:srgbClr val="0066FF"/>
                </a:solidFill>
                <a:latin typeface="Tahoma" panose="020B0604030504040204" pitchFamily="34" charset="0"/>
                <a:ea typeface="黑体" panose="02010609060101010101" pitchFamily="49" charset="-122"/>
              </a:rPr>
              <a:t>项目预算总额</a:t>
            </a:r>
            <a:endParaRPr lang="zh-CN" altLang="en-US" sz="2400" dirty="0">
              <a:solidFill>
                <a:srgbClr val="0066FF"/>
              </a:solidFill>
              <a:latin typeface="Tahoma" panose="020B0604030504040204" pitchFamily="34" charset="0"/>
              <a:ea typeface="黑体" panose="02010609060101010101" pitchFamily="49" charset="-122"/>
            </a:endParaRPr>
          </a:p>
          <a:p>
            <a:pPr>
              <a:lnSpc>
                <a:spcPct val="115000"/>
              </a:lnSpc>
            </a:pPr>
            <a:r>
              <a:rPr lang="zh-CN" altLang="en-US" sz="2400" dirty="0">
                <a:solidFill>
                  <a:schemeClr val="hlink"/>
                </a:solidFill>
                <a:latin typeface="Tahoma" panose="020B0604030504040204" pitchFamily="34" charset="0"/>
                <a:ea typeface="黑体" panose="02010609060101010101" pitchFamily="49" charset="-122"/>
              </a:rPr>
              <a:t>调  整</a:t>
            </a:r>
            <a:endParaRPr lang="zh-CN" altLang="en-US" sz="2400" dirty="0">
              <a:solidFill>
                <a:schemeClr val="hlink"/>
              </a:solidFill>
              <a:latin typeface="Tahoma" panose="020B0604030504040204" pitchFamily="34" charset="0"/>
              <a:ea typeface="黑体" panose="02010609060101010101" pitchFamily="49" charset="-122"/>
            </a:endParaRPr>
          </a:p>
        </p:txBody>
      </p:sp>
      <p:sp>
        <p:nvSpPr>
          <p:cNvPr id="100368" name="文本框 100367"/>
          <p:cNvSpPr txBox="1"/>
          <p:nvPr/>
        </p:nvSpPr>
        <p:spPr>
          <a:xfrm>
            <a:off x="5000625" y="5715000"/>
            <a:ext cx="2514600" cy="990600"/>
          </a:xfrm>
          <a:prstGeom prst="rect">
            <a:avLst/>
          </a:prstGeom>
          <a:solidFill>
            <a:srgbClr val="CC99FF"/>
          </a:solidFill>
          <a:ln w="9525">
            <a:noFill/>
          </a:ln>
        </p:spPr>
        <p:txBody>
          <a:bodyPr/>
          <a:p>
            <a:pPr>
              <a:lnSpc>
                <a:spcPct val="140000"/>
              </a:lnSpc>
            </a:pPr>
            <a:r>
              <a:rPr lang="zh-CN" altLang="en-US" sz="2400" dirty="0">
                <a:solidFill>
                  <a:srgbClr val="0066FF"/>
                </a:solidFill>
                <a:latin typeface="Tahoma" panose="020B0604030504040204" pitchFamily="34" charset="0"/>
                <a:ea typeface="黑体" panose="02010609060101010101" pitchFamily="49" charset="-122"/>
              </a:rPr>
              <a:t>外拨资金</a:t>
            </a:r>
            <a:endParaRPr lang="zh-CN" altLang="en-US" sz="2400" dirty="0">
              <a:solidFill>
                <a:srgbClr val="0066FF"/>
              </a:solidFill>
              <a:latin typeface="Tahoma" panose="020B0604030504040204" pitchFamily="34" charset="0"/>
              <a:ea typeface="黑体" panose="02010609060101010101" pitchFamily="49" charset="-122"/>
            </a:endParaRPr>
          </a:p>
          <a:p>
            <a:r>
              <a:rPr lang="zh-CN" altLang="en-US" sz="2400" dirty="0">
                <a:solidFill>
                  <a:schemeClr val="hlink"/>
                </a:solidFill>
                <a:latin typeface="Tahoma" panose="020B0604030504040204" pitchFamily="34" charset="0"/>
                <a:ea typeface="黑体" panose="02010609060101010101" pitchFamily="49" charset="-122"/>
              </a:rPr>
              <a:t>增  列</a:t>
            </a:r>
            <a:endParaRPr lang="zh-CN" altLang="en-US" sz="2400" dirty="0">
              <a:solidFill>
                <a:schemeClr val="hlink"/>
              </a:solidFill>
              <a:latin typeface="Tahoma" panose="020B0604030504040204" pitchFamily="34" charset="0"/>
              <a:ea typeface="黑体" panose="02010609060101010101" pitchFamily="49" charset="-122"/>
            </a:endParaRPr>
          </a:p>
        </p:txBody>
      </p:sp>
      <p:sp>
        <p:nvSpPr>
          <p:cNvPr id="100369" name="文本框 100368"/>
          <p:cNvSpPr txBox="1"/>
          <p:nvPr/>
        </p:nvSpPr>
        <p:spPr>
          <a:xfrm>
            <a:off x="3581400" y="5715000"/>
            <a:ext cx="1295400" cy="990600"/>
          </a:xfrm>
          <a:prstGeom prst="rect">
            <a:avLst/>
          </a:prstGeom>
          <a:solidFill>
            <a:srgbClr val="CC99FF"/>
          </a:solidFill>
          <a:ln w="9525">
            <a:noFill/>
          </a:ln>
        </p:spPr>
        <p:txBody>
          <a:bodyPr/>
          <a:p>
            <a:pPr algn="l"/>
            <a:r>
              <a:rPr lang="zh-CN" altLang="en-US" sz="2800" dirty="0">
                <a:solidFill>
                  <a:schemeClr val="hlink"/>
                </a:solidFill>
                <a:latin typeface="Tahoma" panose="020B0604030504040204" pitchFamily="34" charset="0"/>
                <a:ea typeface="黑体" panose="02010609060101010101" pitchFamily="49" charset="-122"/>
              </a:rPr>
              <a:t>中央财政资金</a:t>
            </a:r>
            <a:endParaRPr lang="zh-CN" altLang="en-US" sz="2800" dirty="0">
              <a:solidFill>
                <a:schemeClr val="hlink"/>
              </a:solidFill>
              <a:latin typeface="Tahoma" panose="020B0604030504040204" pitchFamily="34" charset="0"/>
              <a:ea typeface="黑体" panose="02010609060101010101" pitchFamily="49" charset="-122"/>
            </a:endParaRPr>
          </a:p>
        </p:txBody>
      </p:sp>
      <p:sp>
        <p:nvSpPr>
          <p:cNvPr id="100371" name="任意多边形 100370"/>
          <p:cNvSpPr/>
          <p:nvPr/>
        </p:nvSpPr>
        <p:spPr>
          <a:xfrm>
            <a:off x="7620000" y="3886200"/>
            <a:ext cx="838200" cy="1981200"/>
          </a:xfrm>
          <a:custGeom>
            <a:avLst/>
            <a:gdLst>
              <a:gd name="txL" fmla="*/ 0 w 21600"/>
              <a:gd name="txT" fmla="*/ 14400 h 21600"/>
              <a:gd name="txR" fmla="*/ 18514 w 21600"/>
              <a:gd name="txB" fmla="*/ 21600 h 21600"/>
            </a:gdLst>
            <a:ahLst/>
            <a:cxnLst>
              <a:cxn ang="270">
                <a:pos x="15428" y="0"/>
              </a:cxn>
              <a:cxn ang="180">
                <a:pos x="9257" y="7200"/>
              </a:cxn>
              <a:cxn ang="180">
                <a:pos x="0" y="18000"/>
              </a:cxn>
              <a:cxn ang="90">
                <a:pos x="9257" y="21600"/>
              </a:cxn>
              <a:cxn ang="0">
                <a:pos x="18514" y="15000"/>
              </a:cxn>
              <a:cxn ang="0">
                <a:pos x="21600" y="7200"/>
              </a:cxn>
            </a:cxnLst>
            <a:rect l="txL" t="txT" r="txR" b="txB"/>
            <a:pathLst>
              <a:path w="21600" h="21600">
                <a:moveTo>
                  <a:pt x="15428"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3" name="文本占位符 30722"/>
          <p:cNvSpPr>
            <a:spLocks noGrp="1"/>
          </p:cNvSpPr>
          <p:nvPr>
            <p:ph type="body" idx="1"/>
          </p:nvPr>
        </p:nvSpPr>
        <p:spPr>
          <a:xfrm>
            <a:off x="838200" y="1905000"/>
            <a:ext cx="7315200" cy="4459288"/>
          </a:xfrm>
          <a:ln/>
        </p:spPr>
        <p:txBody>
          <a:bodyPr/>
          <a:p>
            <a:pPr>
              <a:lnSpc>
                <a:spcPct val="110000"/>
              </a:lnSpc>
              <a:buNone/>
            </a:pPr>
            <a:r>
              <a:rPr lang="en-US" altLang="zh-CN" sz="2000" dirty="0">
                <a:latin typeface="黑体" panose="02010609060101010101" pitchFamily="49" charset="-122"/>
                <a:ea typeface="黑体" panose="02010609060101010101" pitchFamily="49" charset="-122"/>
              </a:rPr>
              <a:t>   </a:t>
            </a: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、财务报销</a:t>
            </a:r>
            <a:endParaRPr lang="zh-CN" altLang="en-US" sz="2400" dirty="0">
              <a:latin typeface="黑体" panose="02010609060101010101" pitchFamily="49" charset="-122"/>
              <a:ea typeface="黑体" panose="02010609060101010101" pitchFamily="49" charset="-122"/>
            </a:endParaRPr>
          </a:p>
          <a:p>
            <a:pPr>
              <a:lnSpc>
                <a:spcPct val="110000"/>
              </a:lnSpc>
              <a:buNone/>
            </a:pPr>
            <a:r>
              <a:rPr lang="zh-CN" altLang="en-US" sz="2000" dirty="0">
                <a:latin typeface="黑体" panose="02010609060101010101" pitchFamily="49" charset="-122"/>
                <a:ea typeface="黑体" panose="02010609060101010101" pitchFamily="49" charset="-122"/>
              </a:rPr>
              <a:t>      各类科研项目经费应按项目独立建账、单独核算、专款专用，各项支出据实报销和结算。</a:t>
            </a:r>
            <a:endParaRPr lang="zh-CN" altLang="en-US" sz="2000" dirty="0">
              <a:latin typeface="黑体" panose="02010609060101010101" pitchFamily="49" charset="-122"/>
              <a:ea typeface="黑体" panose="02010609060101010101" pitchFamily="49" charset="-122"/>
            </a:endParaRPr>
          </a:p>
          <a:p>
            <a:pPr>
              <a:spcBef>
                <a:spcPct val="0"/>
              </a:spcBef>
              <a:buNone/>
            </a:pPr>
            <a:r>
              <a:rPr lang="zh-CN" altLang="en-US"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结算方式</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pic>
        <p:nvPicPr>
          <p:cNvPr id="30726" name="图片 30725"/>
          <p:cNvPicPr>
            <a:picLocks noChangeAspect="1"/>
          </p:cNvPicPr>
          <p:nvPr/>
        </p:nvPicPr>
        <p:blipFill>
          <a:blip r:embed="rId1"/>
          <a:stretch>
            <a:fillRect/>
          </a:stretch>
        </p:blipFill>
        <p:spPr>
          <a:xfrm>
            <a:off x="4038600" y="3657600"/>
            <a:ext cx="1371600" cy="1098550"/>
          </a:xfrm>
          <a:prstGeom prst="rect">
            <a:avLst/>
          </a:prstGeom>
          <a:noFill/>
          <a:ln w="9525">
            <a:noFill/>
          </a:ln>
        </p:spPr>
      </p:pic>
      <p:pic>
        <p:nvPicPr>
          <p:cNvPr id="30727" name="图片 30726"/>
          <p:cNvPicPr>
            <a:picLocks noChangeAspect="1"/>
          </p:cNvPicPr>
          <p:nvPr/>
        </p:nvPicPr>
        <p:blipFill>
          <a:blip r:embed="rId2"/>
          <a:stretch>
            <a:fillRect/>
          </a:stretch>
        </p:blipFill>
        <p:spPr>
          <a:xfrm>
            <a:off x="1295400" y="3578225"/>
            <a:ext cx="1524000" cy="1074738"/>
          </a:xfrm>
          <a:prstGeom prst="rect">
            <a:avLst/>
          </a:prstGeom>
          <a:noFill/>
          <a:ln w="9525">
            <a:noFill/>
          </a:ln>
        </p:spPr>
      </p:pic>
      <p:grpSp>
        <p:nvGrpSpPr>
          <p:cNvPr id="30732" name="组合 30731"/>
          <p:cNvGrpSpPr/>
          <p:nvPr/>
        </p:nvGrpSpPr>
        <p:grpSpPr>
          <a:xfrm>
            <a:off x="6629400" y="3657600"/>
            <a:ext cx="1295400" cy="1146175"/>
            <a:chOff x="4560" y="3360"/>
            <a:chExt cx="912" cy="814"/>
          </a:xfrm>
        </p:grpSpPr>
        <p:pic>
          <p:nvPicPr>
            <p:cNvPr id="30730" name="图片 30729"/>
            <p:cNvPicPr>
              <a:picLocks noChangeAspect="1"/>
            </p:cNvPicPr>
            <p:nvPr/>
          </p:nvPicPr>
          <p:blipFill>
            <a:blip r:embed="rId3"/>
            <a:stretch>
              <a:fillRect/>
            </a:stretch>
          </p:blipFill>
          <p:spPr>
            <a:xfrm>
              <a:off x="4800" y="3504"/>
              <a:ext cx="672" cy="670"/>
            </a:xfrm>
            <a:prstGeom prst="rect">
              <a:avLst/>
            </a:prstGeom>
            <a:noFill/>
            <a:ln w="9525">
              <a:noFill/>
            </a:ln>
          </p:spPr>
        </p:pic>
        <p:sp>
          <p:nvSpPr>
            <p:cNvPr id="30731" name="矩形 30730"/>
            <p:cNvSpPr/>
            <p:nvPr/>
          </p:nvSpPr>
          <p:spPr>
            <a:xfrm>
              <a:off x="4560" y="3360"/>
              <a:ext cx="291" cy="261"/>
            </a:xfrm>
            <a:prstGeom prst="rect">
              <a:avLst/>
            </a:prstGeom>
            <a:noFill/>
            <a:ln w="9525">
              <a:noFill/>
            </a:ln>
          </p:spPr>
          <p:txBody>
            <a:bodyPr wrap="none" anchor="t">
              <a:spAutoFit/>
            </a:bodyPr>
            <a:p>
              <a:pPr algn="l"/>
              <a:r>
                <a:rPr lang="en-US" altLang="zh-CN">
                  <a:solidFill>
                    <a:schemeClr val="accent2"/>
                  </a:solidFill>
                  <a:latin typeface="Tahoma" panose="020B0604030504040204" pitchFamily="34" charset="0"/>
                  <a:ea typeface="宋体" panose="02010600030101010101" pitchFamily="2" charset="-122"/>
                </a:rPr>
                <a:t>●</a:t>
              </a:r>
              <a:endParaRPr lang="en-US" altLang="zh-CN">
                <a:solidFill>
                  <a:schemeClr val="accent2"/>
                </a:solidFill>
                <a:latin typeface="Tahoma" panose="020B0604030504040204" pitchFamily="34" charset="0"/>
                <a:ea typeface="宋体" panose="02010600030101010101" pitchFamily="2" charset="-122"/>
              </a:endParaRPr>
            </a:p>
          </p:txBody>
        </p:sp>
      </p:grpSp>
      <p:sp>
        <p:nvSpPr>
          <p:cNvPr id="30733" name="文本框 30732"/>
          <p:cNvSpPr txBox="1"/>
          <p:nvPr/>
        </p:nvSpPr>
        <p:spPr>
          <a:xfrm>
            <a:off x="990600" y="4800600"/>
            <a:ext cx="2286000" cy="1619250"/>
          </a:xfrm>
          <a:prstGeom prst="rect">
            <a:avLst/>
          </a:prstGeom>
          <a:solidFill>
            <a:srgbClr val="CCFFFF"/>
          </a:solidFill>
          <a:ln w="9525">
            <a:noFill/>
          </a:ln>
        </p:spPr>
        <p:txBody>
          <a:bodyPr anchor="ctr" anchorCtr="1"/>
          <a:p>
            <a:pPr>
              <a:lnSpc>
                <a:spcPct val="130000"/>
              </a:lnSpc>
              <a:spcBef>
                <a:spcPct val="50000"/>
              </a:spcBef>
            </a:pPr>
            <a:r>
              <a:rPr lang="zh-CN" altLang="en-US" sz="2000" dirty="0">
                <a:solidFill>
                  <a:schemeClr val="tx2"/>
                </a:solidFill>
                <a:latin typeface="黑体" panose="02010609060101010101" pitchFamily="49" charset="-122"/>
                <a:ea typeface="黑体" panose="02010609060101010101" pitchFamily="49" charset="-122"/>
              </a:rPr>
              <a:t>公务卡结算：    会议费、差旅费、小额材料费和测试化验加工费等； </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30734" name="文本框 30733"/>
          <p:cNvSpPr txBox="1"/>
          <p:nvPr/>
        </p:nvSpPr>
        <p:spPr>
          <a:xfrm>
            <a:off x="3657600" y="4800600"/>
            <a:ext cx="2286000" cy="1616075"/>
          </a:xfrm>
          <a:prstGeom prst="rect">
            <a:avLst/>
          </a:prstGeom>
          <a:solidFill>
            <a:srgbClr val="CC99FF"/>
          </a:solidFill>
          <a:ln w="9525">
            <a:noFill/>
          </a:ln>
        </p:spPr>
        <p:txBody>
          <a:bodyPr>
            <a:spAutoFit/>
          </a:bodyPr>
          <a:p>
            <a:pPr>
              <a:spcBef>
                <a:spcPct val="50000"/>
              </a:spcBef>
            </a:pPr>
            <a:r>
              <a:rPr lang="zh-CN" altLang="en-US" sz="2000" dirty="0">
                <a:solidFill>
                  <a:srgbClr val="0066FF"/>
                </a:solidFill>
                <a:latin typeface="黑体" panose="02010609060101010101" pitchFamily="49" charset="-122"/>
                <a:ea typeface="黑体" panose="02010609060101010101" pitchFamily="49" charset="-122"/>
              </a:rPr>
              <a:t>银行转账结算：  大额设备费、大宗材料费、国内协作费、劳务费、专家咨询费等；</a:t>
            </a:r>
            <a:r>
              <a:rPr lang="zh-CN" altLang="en-US" sz="2000" dirty="0">
                <a:solidFill>
                  <a:schemeClr val="tx2"/>
                </a:solidFill>
                <a:latin typeface="黑体" panose="02010609060101010101" pitchFamily="49" charset="-122"/>
                <a:ea typeface="黑体" panose="02010609060101010101" pitchFamily="49" charset="-122"/>
              </a:rPr>
              <a:t> </a:t>
            </a:r>
            <a:endParaRPr lang="zh-CN" altLang="en-US" sz="2000" dirty="0">
              <a:solidFill>
                <a:schemeClr val="tx2"/>
              </a:solidFill>
              <a:latin typeface="黑体" panose="02010609060101010101" pitchFamily="49" charset="-122"/>
              <a:ea typeface="黑体" panose="02010609060101010101" pitchFamily="49" charset="-122"/>
            </a:endParaRPr>
          </a:p>
        </p:txBody>
      </p:sp>
      <p:sp>
        <p:nvSpPr>
          <p:cNvPr id="30735" name="文本框 30734"/>
          <p:cNvSpPr txBox="1"/>
          <p:nvPr/>
        </p:nvSpPr>
        <p:spPr>
          <a:xfrm>
            <a:off x="6324600" y="4800600"/>
            <a:ext cx="2514600" cy="1619250"/>
          </a:xfrm>
          <a:prstGeom prst="rect">
            <a:avLst/>
          </a:prstGeom>
          <a:solidFill>
            <a:srgbClr val="99CCFF"/>
          </a:solidFill>
          <a:ln w="9525">
            <a:noFill/>
          </a:ln>
        </p:spPr>
        <p:txBody>
          <a:bodyPr anchor="ctr" anchorCtr="1"/>
          <a:p>
            <a:pPr>
              <a:lnSpc>
                <a:spcPct val="130000"/>
              </a:lnSpc>
              <a:spcBef>
                <a:spcPct val="50000"/>
              </a:spcBef>
            </a:pPr>
            <a:r>
              <a:rPr lang="zh-CN" altLang="en-US" sz="2000" dirty="0">
                <a:solidFill>
                  <a:srgbClr val="FF0066"/>
                </a:solidFill>
                <a:latin typeface="黑体" panose="02010609060101010101" pitchFamily="49" charset="-122"/>
                <a:ea typeface="黑体" panose="02010609060101010101" pitchFamily="49" charset="-122"/>
              </a:rPr>
              <a:t>现金结算：         特殊情况下确实无法使用公务卡和通过银行转账方式结算的；</a:t>
            </a:r>
            <a:endParaRPr lang="zh-CN" altLang="en-US" sz="2000" dirty="0">
              <a:solidFill>
                <a:srgbClr val="FF0066"/>
              </a:solidFill>
              <a:latin typeface="黑体" panose="02010609060101010101" pitchFamily="49" charset="-122"/>
              <a:ea typeface="黑体" panose="02010609060101010101" pitchFamily="49" charset="-122"/>
            </a:endParaRPr>
          </a:p>
        </p:txBody>
      </p:sp>
      <p:sp>
        <p:nvSpPr>
          <p:cNvPr id="30740" name="矩形 30739"/>
          <p:cNvSpPr/>
          <p:nvPr/>
        </p:nvSpPr>
        <p:spPr>
          <a:xfrm>
            <a:off x="5562600" y="0"/>
            <a:ext cx="3581400" cy="319088"/>
          </a:xfrm>
          <a:prstGeom prst="rect">
            <a:avLst/>
          </a:prstGeom>
          <a:solidFill>
            <a:srgbClr val="CCFF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2000" dirty="0">
                <a:ea typeface="黑体" panose="02010609060101010101" pitchFamily="49" charset="-122"/>
              </a:rPr>
              <a:t>第一章 纵向科研项目经费管理</a:t>
            </a:r>
            <a:endParaRPr lang="zh-CN" altLang="en-US" sz="2000" dirty="0">
              <a:ea typeface="黑体" panose="02010609060101010101" pitchFamily="49" charset="-122"/>
            </a:endParaRPr>
          </a:p>
        </p:txBody>
      </p:sp>
      <p:sp>
        <p:nvSpPr>
          <p:cNvPr id="30741" name="矩形 30740"/>
          <p:cNvSpPr/>
          <p:nvPr/>
        </p:nvSpPr>
        <p:spPr>
          <a:xfrm>
            <a:off x="1350963" y="838200"/>
            <a:ext cx="7793037" cy="838200"/>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800" dirty="0">
                <a:ea typeface="黑体" panose="02010609060101010101" pitchFamily="49" charset="-122"/>
              </a:rPr>
              <a:t>第二节  预算调整和财务报销</a:t>
            </a:r>
            <a:endParaRPr lang="zh-CN" altLang="en-US" sz="2800" dirty="0">
              <a:ea typeface="黑体" panose="02010609060101010101" pitchFamily="49" charset="-122"/>
            </a:endParaRPr>
          </a:p>
        </p:txBody>
      </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7" name="文本占位符 31746"/>
          <p:cNvSpPr>
            <a:spLocks noGrp="1"/>
          </p:cNvSpPr>
          <p:nvPr>
            <p:ph type="body" idx="1"/>
          </p:nvPr>
        </p:nvSpPr>
        <p:spPr>
          <a:xfrm>
            <a:off x="609600" y="1981200"/>
            <a:ext cx="3429000" cy="4114800"/>
          </a:xfrm>
          <a:ln/>
        </p:spPr>
        <p:txBody>
          <a:bodyPr/>
          <a:p>
            <a:pPr>
              <a:lnSpc>
                <a:spcPct val="110000"/>
              </a:lnSpc>
              <a:buNone/>
            </a:pPr>
            <a:r>
              <a:rPr lang="en-US" altLang="zh-CN" sz="2000" dirty="0">
                <a:ea typeface="黑体" panose="02010609060101010101" pitchFamily="49" charset="-122"/>
              </a:rPr>
              <a:t>    ◆</a:t>
            </a:r>
            <a:r>
              <a:rPr lang="zh-CN" altLang="en-US" sz="2000" dirty="0">
                <a:ea typeface="黑体" panose="02010609060101010101" pitchFamily="49" charset="-122"/>
              </a:rPr>
              <a:t>报销方式</a:t>
            </a:r>
            <a:endParaRPr lang="zh-CN" altLang="en-US" sz="2000" dirty="0">
              <a:ea typeface="黑体" panose="02010609060101010101" pitchFamily="49" charset="-122"/>
            </a:endParaRPr>
          </a:p>
          <a:p>
            <a:pPr>
              <a:lnSpc>
                <a:spcPct val="110000"/>
              </a:lnSpc>
              <a:buNone/>
            </a:pPr>
            <a:r>
              <a:rPr lang="zh-CN" altLang="en-US" sz="2000" dirty="0">
                <a:ea typeface="黑体" panose="02010609060101010101" pitchFamily="49" charset="-122"/>
              </a:rPr>
              <a:t>    </a:t>
            </a:r>
            <a:r>
              <a:rPr lang="en-US" altLang="zh-CN" sz="2400" dirty="0">
                <a:solidFill>
                  <a:srgbClr val="FF0066"/>
                </a:solidFill>
              </a:rPr>
              <a:t>●</a:t>
            </a:r>
            <a:endParaRPr lang="en-US" altLang="zh-CN" sz="2400" dirty="0">
              <a:solidFill>
                <a:srgbClr val="FF0066"/>
              </a:solidFill>
              <a:ea typeface="黑体" panose="02010609060101010101" pitchFamily="49" charset="-122"/>
            </a:endParaRPr>
          </a:p>
          <a:p>
            <a:pPr>
              <a:lnSpc>
                <a:spcPct val="110000"/>
              </a:lnSpc>
              <a:buNone/>
            </a:pPr>
            <a:endParaRPr lang="en-US" altLang="zh-CN" sz="2000" dirty="0">
              <a:ea typeface="黑体" panose="02010609060101010101" pitchFamily="49" charset="-122"/>
            </a:endParaRPr>
          </a:p>
          <a:p>
            <a:pPr>
              <a:lnSpc>
                <a:spcPct val="110000"/>
              </a:lnSpc>
              <a:buNone/>
            </a:pPr>
            <a:endParaRPr lang="en-US" altLang="zh-CN" sz="2000" dirty="0">
              <a:ea typeface="黑体" panose="02010609060101010101" pitchFamily="49" charset="-122"/>
            </a:endParaRPr>
          </a:p>
          <a:p>
            <a:pPr>
              <a:lnSpc>
                <a:spcPct val="110000"/>
              </a:lnSpc>
              <a:buNone/>
            </a:pPr>
            <a:endParaRPr lang="en-US" altLang="zh-CN" sz="2000" dirty="0">
              <a:ea typeface="黑体" panose="02010609060101010101" pitchFamily="49" charset="-122"/>
            </a:endParaRPr>
          </a:p>
          <a:p>
            <a:pPr>
              <a:lnSpc>
                <a:spcPct val="110000"/>
              </a:lnSpc>
              <a:buNone/>
            </a:pPr>
            <a:r>
              <a:rPr lang="en-US" altLang="zh-CN" sz="2000" dirty="0">
                <a:ea typeface="黑体" panose="02010609060101010101" pitchFamily="49" charset="-122"/>
              </a:rPr>
              <a:t>    </a:t>
            </a:r>
            <a:r>
              <a:rPr lang="zh-CN" altLang="en-US" sz="2000" dirty="0">
                <a:solidFill>
                  <a:srgbClr val="FF0066"/>
                </a:solidFill>
                <a:ea typeface="黑体" panose="02010609060101010101" pitchFamily="49" charset="-122"/>
              </a:rPr>
              <a:t>具有合法票据的支出报销：需由经手人、项目负责人确认并在票据上签字后到计财处办理报销手续；</a:t>
            </a:r>
            <a:endParaRPr lang="zh-CN" altLang="en-US" sz="2000" dirty="0">
              <a:solidFill>
                <a:srgbClr val="FF0066"/>
              </a:solidFill>
              <a:ea typeface="黑体" panose="02010609060101010101" pitchFamily="49" charset="-122"/>
            </a:endParaRPr>
          </a:p>
        </p:txBody>
      </p:sp>
      <p:pic>
        <p:nvPicPr>
          <p:cNvPr id="31749" name="图片 31748"/>
          <p:cNvPicPr>
            <a:picLocks noChangeAspect="1"/>
          </p:cNvPicPr>
          <p:nvPr/>
        </p:nvPicPr>
        <p:blipFill>
          <a:blip r:embed="rId1"/>
          <a:stretch>
            <a:fillRect/>
          </a:stretch>
        </p:blipFill>
        <p:spPr>
          <a:xfrm>
            <a:off x="5486400" y="1828800"/>
            <a:ext cx="2057400" cy="1984375"/>
          </a:xfrm>
          <a:prstGeom prst="rect">
            <a:avLst/>
          </a:prstGeom>
          <a:noFill/>
          <a:ln w="9525">
            <a:noFill/>
          </a:ln>
        </p:spPr>
      </p:pic>
      <p:sp>
        <p:nvSpPr>
          <p:cNvPr id="31750" name="矩形 31749"/>
          <p:cNvSpPr/>
          <p:nvPr/>
        </p:nvSpPr>
        <p:spPr>
          <a:xfrm>
            <a:off x="4495800" y="3581400"/>
            <a:ext cx="4419600" cy="2835275"/>
          </a:xfrm>
          <a:prstGeom prst="rect">
            <a:avLst/>
          </a:prstGeom>
          <a:noFill/>
          <a:ln w="9525">
            <a:noFill/>
          </a:ln>
        </p:spPr>
        <p:txBody>
          <a:bodyPr>
            <a:spAutoFit/>
          </a:bodyPr>
          <a:p>
            <a:pPr algn="l"/>
            <a:r>
              <a:rPr lang="zh-CN" altLang="en-US" sz="2000" dirty="0">
                <a:solidFill>
                  <a:srgbClr val="0066FF"/>
                </a:solidFill>
                <a:latin typeface="Tahoma" panose="020B0604030504040204" pitchFamily="34" charset="0"/>
                <a:ea typeface="黑体" panose="02010609060101010101" pitchFamily="49" charset="-122"/>
              </a:rPr>
              <a:t>无法取得合法票据的支出报销：项目负责人应事先填写</a:t>
            </a:r>
            <a:r>
              <a:rPr lang="en-US" altLang="zh-CN" sz="2000" dirty="0">
                <a:solidFill>
                  <a:srgbClr val="0066FF"/>
                </a:solidFill>
                <a:latin typeface="Tahoma" panose="020B0604030504040204" pitchFamily="34" charset="0"/>
                <a:ea typeface="黑体" panose="02010609060101010101" pitchFamily="49" charset="-122"/>
              </a:rPr>
              <a:t>《</a:t>
            </a:r>
            <a:r>
              <a:rPr lang="zh-CN" altLang="en-US" sz="2000" dirty="0">
                <a:solidFill>
                  <a:srgbClr val="0066FF"/>
                </a:solidFill>
                <a:latin typeface="Tahoma" panose="020B0604030504040204" pitchFamily="34" charset="0"/>
                <a:ea typeface="黑体" panose="02010609060101010101" pitchFamily="49" charset="-122"/>
              </a:rPr>
              <a:t>无法取得合法票据支出申请表</a:t>
            </a:r>
            <a:r>
              <a:rPr lang="en-US" altLang="zh-CN" sz="2000" dirty="0">
                <a:solidFill>
                  <a:srgbClr val="0066FF"/>
                </a:solidFill>
                <a:latin typeface="Tahoma" panose="020B0604030504040204" pitchFamily="34" charset="0"/>
                <a:ea typeface="黑体" panose="02010609060101010101" pitchFamily="49" charset="-122"/>
              </a:rPr>
              <a:t>》</a:t>
            </a:r>
            <a:r>
              <a:rPr lang="zh-CN" altLang="en-US" sz="2000" dirty="0">
                <a:solidFill>
                  <a:srgbClr val="0066FF"/>
                </a:solidFill>
                <a:latin typeface="Tahoma" panose="020B0604030504040204" pitchFamily="34" charset="0"/>
                <a:ea typeface="黑体" panose="02010609060101010101" pitchFamily="49" charset="-122"/>
              </a:rPr>
              <a:t>并向所在单位报备；支出事项发生后，具体付款人、科研项目负责人书面说明，报销单据由收款人签字（需注明收款人身份证号码、联系电话），经所在单位科研负责人或主要负责人签字并加盖单位公章后到计财处办理报销手续；</a:t>
            </a:r>
            <a:endParaRPr lang="zh-CN" altLang="en-US" sz="2000" dirty="0">
              <a:solidFill>
                <a:srgbClr val="0066FF"/>
              </a:solidFill>
              <a:latin typeface="Tahoma" panose="020B0604030504040204" pitchFamily="34" charset="0"/>
              <a:ea typeface="黑体" panose="02010609060101010101" pitchFamily="49" charset="-122"/>
            </a:endParaRPr>
          </a:p>
        </p:txBody>
      </p:sp>
      <p:pic>
        <p:nvPicPr>
          <p:cNvPr id="31751" name="图片 31750"/>
          <p:cNvPicPr>
            <a:picLocks noChangeAspect="1"/>
          </p:cNvPicPr>
          <p:nvPr/>
        </p:nvPicPr>
        <p:blipFill>
          <a:blip r:embed="rId2"/>
          <a:stretch>
            <a:fillRect/>
          </a:stretch>
        </p:blipFill>
        <p:spPr>
          <a:xfrm>
            <a:off x="1295400" y="2667000"/>
            <a:ext cx="1981200" cy="1260475"/>
          </a:xfrm>
          <a:prstGeom prst="rect">
            <a:avLst/>
          </a:prstGeom>
          <a:noFill/>
          <a:ln w="9525">
            <a:noFill/>
          </a:ln>
        </p:spPr>
      </p:pic>
      <p:sp>
        <p:nvSpPr>
          <p:cNvPr id="31755" name="矩形 31754"/>
          <p:cNvSpPr/>
          <p:nvPr/>
        </p:nvSpPr>
        <p:spPr>
          <a:xfrm>
            <a:off x="5562600" y="0"/>
            <a:ext cx="3581400" cy="319088"/>
          </a:xfrm>
          <a:prstGeom prst="rect">
            <a:avLst/>
          </a:prstGeom>
          <a:solidFill>
            <a:srgbClr val="CCFF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2000" dirty="0">
                <a:ea typeface="黑体" panose="02010609060101010101" pitchFamily="49" charset="-122"/>
              </a:rPr>
              <a:t>第一章 纵向科研项目经费管理</a:t>
            </a:r>
            <a:endParaRPr lang="zh-CN" altLang="en-US" sz="2000" dirty="0">
              <a:ea typeface="黑体" panose="02010609060101010101" pitchFamily="49" charset="-122"/>
            </a:endParaRPr>
          </a:p>
        </p:txBody>
      </p:sp>
      <p:sp>
        <p:nvSpPr>
          <p:cNvPr id="31756" name="矩形 31755"/>
          <p:cNvSpPr/>
          <p:nvPr/>
        </p:nvSpPr>
        <p:spPr>
          <a:xfrm>
            <a:off x="1350963" y="838200"/>
            <a:ext cx="7793037" cy="838200"/>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800" dirty="0">
                <a:ea typeface="黑体" panose="02010609060101010101" pitchFamily="49" charset="-122"/>
              </a:rPr>
              <a:t>第二节  预算调整和财务报销</a:t>
            </a:r>
            <a:endParaRPr lang="zh-CN" altLang="en-US" sz="2800" dirty="0">
              <a:ea typeface="黑体" panose="02010609060101010101" pitchFamily="49" charset="-122"/>
            </a:endParaRPr>
          </a:p>
        </p:txBody>
      </p:sp>
    </p:spTree>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5" name="文本占位符 33794"/>
          <p:cNvSpPr>
            <a:spLocks noGrp="1"/>
          </p:cNvSpPr>
          <p:nvPr>
            <p:ph type="body" idx="1"/>
          </p:nvPr>
        </p:nvSpPr>
        <p:spPr>
          <a:xfrm>
            <a:off x="838200" y="2743200"/>
            <a:ext cx="5486400" cy="2667000"/>
          </a:xfrm>
          <a:ln/>
        </p:spPr>
        <p:txBody>
          <a:bodyPr/>
          <a:p>
            <a:pPr>
              <a:lnSpc>
                <a:spcPct val="160000"/>
              </a:lnSpc>
              <a:buNone/>
            </a:pPr>
            <a:endParaRPr lang="en-US" altLang="zh-CN" sz="2400" dirty="0">
              <a:latin typeface="黑体" panose="02010609060101010101" pitchFamily="49" charset="-122"/>
              <a:ea typeface="黑体" panose="02010609060101010101" pitchFamily="49" charset="-122"/>
            </a:endParaRPr>
          </a:p>
          <a:p>
            <a:pPr>
              <a:lnSpc>
                <a:spcPct val="190000"/>
              </a:lnSpc>
              <a:buNone/>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使用科研项目经费形成的固定资产、无形资产，均属于国有资产，其取得、使用、保管、处置等，须执行学校资产管理的规定。</a:t>
            </a:r>
            <a:endParaRPr lang="zh-CN" altLang="en-US" sz="2000" dirty="0">
              <a:latin typeface="黑体" panose="02010609060101010101" pitchFamily="49" charset="-122"/>
              <a:ea typeface="黑体" panose="02010609060101010101" pitchFamily="49" charset="-122"/>
            </a:endParaRPr>
          </a:p>
        </p:txBody>
      </p:sp>
      <p:pic>
        <p:nvPicPr>
          <p:cNvPr id="33799" name="图片 33798"/>
          <p:cNvPicPr>
            <a:picLocks noChangeAspect="1"/>
          </p:cNvPicPr>
          <p:nvPr/>
        </p:nvPicPr>
        <p:blipFill>
          <a:blip r:embed="rId1"/>
          <a:stretch>
            <a:fillRect/>
          </a:stretch>
        </p:blipFill>
        <p:spPr>
          <a:xfrm>
            <a:off x="6705600" y="4343400"/>
            <a:ext cx="2133600" cy="1846263"/>
          </a:xfrm>
          <a:prstGeom prst="rect">
            <a:avLst/>
          </a:prstGeom>
          <a:noFill/>
          <a:ln w="9525">
            <a:noFill/>
          </a:ln>
        </p:spPr>
      </p:pic>
      <p:sp>
        <p:nvSpPr>
          <p:cNvPr id="33802" name="矩形 33801"/>
          <p:cNvSpPr/>
          <p:nvPr/>
        </p:nvSpPr>
        <p:spPr>
          <a:xfrm>
            <a:off x="1187450" y="2122488"/>
            <a:ext cx="1860550" cy="457200"/>
          </a:xfrm>
          <a:prstGeom prst="rect">
            <a:avLst/>
          </a:prstGeom>
          <a:noFill/>
          <a:ln w="9525">
            <a:noFill/>
          </a:ln>
        </p:spPr>
        <p:txBody>
          <a:bodyPr wrap="none" anchor="t">
            <a:spAutoFit/>
          </a:bodyPr>
          <a:p>
            <a:pPr algn="l"/>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、资产管理</a:t>
            </a:r>
            <a:endParaRPr lang="zh-CN" altLang="en-US" sz="2400" dirty="0">
              <a:latin typeface="黑体" panose="02010609060101010101" pitchFamily="49" charset="-122"/>
              <a:ea typeface="黑体" panose="02010609060101010101" pitchFamily="49" charset="-122"/>
            </a:endParaRPr>
          </a:p>
        </p:txBody>
      </p:sp>
      <p:pic>
        <p:nvPicPr>
          <p:cNvPr id="33798" name="图片 33797"/>
          <p:cNvPicPr>
            <a:picLocks noChangeAspect="1"/>
          </p:cNvPicPr>
          <p:nvPr/>
        </p:nvPicPr>
        <p:blipFill>
          <a:blip r:embed="rId2"/>
          <a:stretch>
            <a:fillRect/>
          </a:stretch>
        </p:blipFill>
        <p:spPr>
          <a:xfrm>
            <a:off x="6934200" y="2667000"/>
            <a:ext cx="1774825" cy="1828800"/>
          </a:xfrm>
          <a:prstGeom prst="rect">
            <a:avLst/>
          </a:prstGeom>
          <a:noFill/>
          <a:ln w="9525">
            <a:noFill/>
          </a:ln>
        </p:spPr>
      </p:pic>
      <p:sp>
        <p:nvSpPr>
          <p:cNvPr id="33804" name="矩形 33803"/>
          <p:cNvSpPr/>
          <p:nvPr/>
        </p:nvSpPr>
        <p:spPr>
          <a:xfrm>
            <a:off x="5562600" y="0"/>
            <a:ext cx="3581400" cy="319088"/>
          </a:xfrm>
          <a:prstGeom prst="rect">
            <a:avLst/>
          </a:prstGeom>
          <a:solidFill>
            <a:srgbClr val="CCFF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2000" dirty="0">
                <a:ea typeface="黑体" panose="02010609060101010101" pitchFamily="49" charset="-122"/>
              </a:rPr>
              <a:t>第一章 纵向科研项目经费管理</a:t>
            </a:r>
            <a:endParaRPr lang="zh-CN" altLang="en-US" sz="2000" dirty="0">
              <a:ea typeface="黑体" panose="02010609060101010101" pitchFamily="49" charset="-122"/>
            </a:endParaRPr>
          </a:p>
        </p:txBody>
      </p:sp>
      <p:sp>
        <p:nvSpPr>
          <p:cNvPr id="33805" name="矩形 33804"/>
          <p:cNvSpPr/>
          <p:nvPr/>
        </p:nvSpPr>
        <p:spPr>
          <a:xfrm>
            <a:off x="1350963" y="838200"/>
            <a:ext cx="7793037" cy="838200"/>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800" dirty="0">
                <a:ea typeface="黑体" panose="02010609060101010101" pitchFamily="49" charset="-122"/>
              </a:rPr>
              <a:t>第二节  预算调整和财务报销</a:t>
            </a:r>
            <a:endParaRPr lang="zh-CN" altLang="en-US" sz="2800" dirty="0">
              <a:ea typeface="黑体" panose="02010609060101010101" pitchFamily="49" charset="-122"/>
            </a:endParaRPr>
          </a:p>
        </p:txBody>
      </p:sp>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4" name="图片 32773"/>
          <p:cNvPicPr>
            <a:picLocks noChangeAspect="1"/>
          </p:cNvPicPr>
          <p:nvPr/>
        </p:nvPicPr>
        <p:blipFill>
          <a:blip r:embed="rId1"/>
          <a:stretch>
            <a:fillRect/>
          </a:stretch>
        </p:blipFill>
        <p:spPr>
          <a:xfrm>
            <a:off x="4038600" y="2286000"/>
            <a:ext cx="1828800" cy="1828800"/>
          </a:xfrm>
          <a:prstGeom prst="rect">
            <a:avLst/>
          </a:prstGeom>
          <a:noFill/>
          <a:ln w="9525">
            <a:noFill/>
          </a:ln>
        </p:spPr>
      </p:pic>
      <p:sp>
        <p:nvSpPr>
          <p:cNvPr id="32775" name="矩形 32774"/>
          <p:cNvSpPr/>
          <p:nvPr/>
        </p:nvSpPr>
        <p:spPr>
          <a:xfrm>
            <a:off x="3886200" y="4343400"/>
            <a:ext cx="2286000" cy="1441450"/>
          </a:xfrm>
          <a:prstGeom prst="rect">
            <a:avLst/>
          </a:prstGeom>
          <a:solidFill>
            <a:srgbClr val="FFFF99"/>
          </a:solidFill>
          <a:ln w="9525" cap="flat" cmpd="sng">
            <a:solidFill>
              <a:schemeClr val="tx1"/>
            </a:solidFill>
            <a:prstDash val="solid"/>
            <a:miter/>
            <a:headEnd type="none" w="med" len="med"/>
            <a:tailEnd type="none" w="med" len="med"/>
          </a:ln>
        </p:spPr>
        <p:txBody>
          <a:bodyPr>
            <a:spAutoFit/>
          </a:bodyPr>
          <a:p>
            <a:pPr>
              <a:lnSpc>
                <a:spcPct val="110000"/>
              </a:lnSpc>
            </a:pPr>
            <a:r>
              <a:rPr lang="zh-CN" altLang="en-US" sz="2000" dirty="0">
                <a:solidFill>
                  <a:srgbClr val="0066FF"/>
                </a:solidFill>
                <a:latin typeface="黑体" panose="02010609060101010101" pitchFamily="49" charset="-122"/>
                <a:ea typeface="黑体" panose="02010609060101010101" pitchFamily="49" charset="-122"/>
              </a:rPr>
              <a:t>单次购买</a:t>
            </a:r>
            <a:r>
              <a:rPr lang="en-US" altLang="zh-CN" sz="2000" dirty="0">
                <a:solidFill>
                  <a:srgbClr val="0066FF"/>
                </a:solidFill>
                <a:latin typeface="黑体" panose="02010609060101010101" pitchFamily="49" charset="-122"/>
                <a:ea typeface="黑体" panose="02010609060101010101" pitchFamily="49" charset="-122"/>
              </a:rPr>
              <a:t>1</a:t>
            </a:r>
            <a:r>
              <a:rPr lang="zh-CN" altLang="en-US" sz="2000" dirty="0">
                <a:solidFill>
                  <a:srgbClr val="0066FF"/>
                </a:solidFill>
                <a:latin typeface="黑体" panose="02010609060101010101" pitchFamily="49" charset="-122"/>
                <a:ea typeface="黑体" panose="02010609060101010101" pitchFamily="49" charset="-122"/>
              </a:rPr>
              <a:t>万元以下的计算机、打印机、照相机等通用设备；</a:t>
            </a:r>
            <a:endParaRPr lang="zh-CN" altLang="en-US" sz="2000" dirty="0">
              <a:solidFill>
                <a:srgbClr val="0066FF"/>
              </a:solidFill>
              <a:latin typeface="黑体" panose="02010609060101010101" pitchFamily="49" charset="-122"/>
              <a:ea typeface="黑体" panose="02010609060101010101" pitchFamily="49" charset="-122"/>
            </a:endParaRPr>
          </a:p>
        </p:txBody>
      </p:sp>
      <p:pic>
        <p:nvPicPr>
          <p:cNvPr id="32776" name="图片 32775"/>
          <p:cNvPicPr>
            <a:picLocks noChangeAspect="1"/>
          </p:cNvPicPr>
          <p:nvPr/>
        </p:nvPicPr>
        <p:blipFill>
          <a:blip r:embed="rId2"/>
          <a:stretch>
            <a:fillRect/>
          </a:stretch>
        </p:blipFill>
        <p:spPr>
          <a:xfrm>
            <a:off x="609600" y="2209800"/>
            <a:ext cx="2438400" cy="1603375"/>
          </a:xfrm>
          <a:prstGeom prst="rect">
            <a:avLst/>
          </a:prstGeom>
          <a:noFill/>
          <a:ln w="9525">
            <a:noFill/>
          </a:ln>
        </p:spPr>
      </p:pic>
      <p:sp>
        <p:nvSpPr>
          <p:cNvPr id="32777" name="矩形 32776"/>
          <p:cNvSpPr/>
          <p:nvPr/>
        </p:nvSpPr>
        <p:spPr>
          <a:xfrm>
            <a:off x="533400" y="4313238"/>
            <a:ext cx="2586038" cy="1477962"/>
          </a:xfrm>
          <a:prstGeom prst="rect">
            <a:avLst/>
          </a:prstGeom>
          <a:solidFill>
            <a:srgbClr val="FFFF99"/>
          </a:solidFill>
          <a:ln w="12700" cap="flat" cmpd="sng">
            <a:solidFill>
              <a:schemeClr val="tx1"/>
            </a:solidFill>
            <a:prstDash val="solid"/>
            <a:miter/>
            <a:headEnd type="none" w="med" len="med"/>
            <a:tailEnd type="none" w="med" len="med"/>
          </a:ln>
        </p:spPr>
        <p:txBody>
          <a:bodyPr>
            <a:spAutoFit/>
          </a:bodyPr>
          <a:p>
            <a:pPr>
              <a:lnSpc>
                <a:spcPct val="90000"/>
              </a:lnSpc>
            </a:pPr>
            <a:r>
              <a:rPr lang="zh-CN" altLang="en-US" sz="2000" dirty="0">
                <a:solidFill>
                  <a:srgbClr val="FF0066"/>
                </a:solidFill>
                <a:latin typeface="黑体" panose="02010609060101010101" pitchFamily="49" charset="-122"/>
                <a:ea typeface="黑体" panose="02010609060101010101" pitchFamily="49" charset="-122"/>
              </a:rPr>
              <a:t>单次购买</a:t>
            </a:r>
            <a:r>
              <a:rPr lang="en-US" altLang="zh-CN" sz="2000" dirty="0">
                <a:solidFill>
                  <a:srgbClr val="FF0066"/>
                </a:solidFill>
                <a:latin typeface="黑体" panose="02010609060101010101" pitchFamily="49" charset="-122"/>
                <a:ea typeface="黑体" panose="02010609060101010101" pitchFamily="49" charset="-122"/>
              </a:rPr>
              <a:t>1</a:t>
            </a:r>
            <a:r>
              <a:rPr lang="zh-CN" altLang="en-US" sz="2000" dirty="0">
                <a:solidFill>
                  <a:srgbClr val="FF0066"/>
                </a:solidFill>
                <a:latin typeface="黑体" panose="02010609060101010101" pitchFamily="49" charset="-122"/>
                <a:ea typeface="黑体" panose="02010609060101010101" pitchFamily="49" charset="-122"/>
              </a:rPr>
              <a:t>万元以下的打印纸、存储设备、图书、文具等办公用品，硒鼓、粉盒等低值易耗品；</a:t>
            </a:r>
            <a:endParaRPr lang="zh-CN" altLang="en-US" sz="2000" dirty="0">
              <a:solidFill>
                <a:srgbClr val="FF0066"/>
              </a:solidFill>
              <a:latin typeface="黑体" panose="02010609060101010101" pitchFamily="49" charset="-122"/>
              <a:ea typeface="黑体" panose="02010609060101010101" pitchFamily="49" charset="-122"/>
            </a:endParaRPr>
          </a:p>
        </p:txBody>
      </p:sp>
      <p:sp>
        <p:nvSpPr>
          <p:cNvPr id="32778" name="文本框 32777"/>
          <p:cNvSpPr txBox="1"/>
          <p:nvPr/>
        </p:nvSpPr>
        <p:spPr>
          <a:xfrm>
            <a:off x="6629400" y="2438400"/>
            <a:ext cx="2286000" cy="1439863"/>
          </a:xfrm>
          <a:prstGeom prst="rect">
            <a:avLst/>
          </a:prstGeom>
          <a:solidFill>
            <a:srgbClr val="99CCFF"/>
          </a:solidFill>
          <a:ln w="9525">
            <a:noFill/>
          </a:ln>
        </p:spPr>
        <p:txBody>
          <a:bodyPr>
            <a:spAutoFit/>
          </a:bodyPr>
          <a:p>
            <a:pPr algn="l">
              <a:lnSpc>
                <a:spcPct val="130000"/>
              </a:lnSpc>
              <a:spcBef>
                <a:spcPct val="50000"/>
              </a:spcBef>
            </a:pPr>
            <a:r>
              <a:rPr lang="en-US" altLang="zh-CN" dirty="0">
                <a:latin typeface="Tahoma" panose="020B0604030504040204" pitchFamily="34" charset="0"/>
                <a:ea typeface="宋体" panose="02010600030101010101" pitchFamily="2" charset="-122"/>
              </a:rPr>
              <a:t>▲</a:t>
            </a:r>
            <a:r>
              <a:rPr lang="zh-CN" altLang="en-US" dirty="0">
                <a:solidFill>
                  <a:srgbClr val="FF33CC"/>
                </a:solidFill>
                <a:latin typeface="Tahoma" panose="020B0604030504040204" pitchFamily="34" charset="0"/>
                <a:ea typeface="黑体" panose="02010609060101010101" pitchFamily="49" charset="-122"/>
              </a:rPr>
              <a:t>专用设备</a:t>
            </a:r>
            <a:endParaRPr lang="zh-CN" altLang="en-US" dirty="0">
              <a:solidFill>
                <a:srgbClr val="FF33CC"/>
              </a:solidFill>
              <a:latin typeface="Tahoma" panose="020B0604030504040204" pitchFamily="34" charset="0"/>
              <a:ea typeface="黑体" panose="02010609060101010101" pitchFamily="49" charset="-122"/>
            </a:endParaRPr>
          </a:p>
          <a:p>
            <a:pPr algn="l">
              <a:lnSpc>
                <a:spcPct val="130000"/>
              </a:lnSpc>
              <a:spcBef>
                <a:spcPct val="50000"/>
              </a:spcBef>
            </a:pPr>
            <a:r>
              <a:rPr lang="en-US" altLang="zh-CN" dirty="0">
                <a:latin typeface="Tahoma" panose="020B0604030504040204" pitchFamily="34" charset="0"/>
                <a:ea typeface="宋体" panose="02010600030101010101" pitchFamily="2" charset="-122"/>
              </a:rPr>
              <a:t>▲</a:t>
            </a:r>
            <a:r>
              <a:rPr lang="zh-CN" altLang="en-US" dirty="0">
                <a:solidFill>
                  <a:srgbClr val="FF33CC"/>
                </a:solidFill>
                <a:latin typeface="Tahoma" panose="020B0604030504040204" pitchFamily="34" charset="0"/>
                <a:ea typeface="黑体" panose="02010609060101010101" pitchFamily="49" charset="-122"/>
              </a:rPr>
              <a:t>专用科研试剂</a:t>
            </a:r>
            <a:endParaRPr lang="zh-CN" altLang="en-US" dirty="0">
              <a:solidFill>
                <a:srgbClr val="FF33CC"/>
              </a:solidFill>
              <a:latin typeface="Tahoma" panose="020B0604030504040204" pitchFamily="34" charset="0"/>
              <a:ea typeface="黑体" panose="02010609060101010101" pitchFamily="49" charset="-122"/>
            </a:endParaRPr>
          </a:p>
          <a:p>
            <a:pPr algn="l">
              <a:lnSpc>
                <a:spcPct val="130000"/>
              </a:lnSpc>
              <a:spcBef>
                <a:spcPct val="50000"/>
              </a:spcBef>
            </a:pPr>
            <a:r>
              <a:rPr lang="en-US" altLang="zh-CN" dirty="0">
                <a:latin typeface="Tahoma" panose="020B0604030504040204" pitchFamily="34" charset="0"/>
                <a:ea typeface="宋体" panose="02010600030101010101" pitchFamily="2" charset="-122"/>
              </a:rPr>
              <a:t>▲</a:t>
            </a:r>
            <a:r>
              <a:rPr lang="zh-CN" altLang="en-US" dirty="0">
                <a:solidFill>
                  <a:srgbClr val="FF33CC"/>
                </a:solidFill>
                <a:latin typeface="Tahoma" panose="020B0604030504040204" pitchFamily="34" charset="0"/>
                <a:ea typeface="黑体" panose="02010609060101010101" pitchFamily="49" charset="-122"/>
              </a:rPr>
              <a:t>专用科研用原材料</a:t>
            </a:r>
            <a:endParaRPr lang="zh-CN" altLang="en-US" dirty="0">
              <a:solidFill>
                <a:srgbClr val="FF33CC"/>
              </a:solidFill>
              <a:latin typeface="Tahoma" panose="020B0604030504040204" pitchFamily="34" charset="0"/>
              <a:ea typeface="黑体" panose="02010609060101010101" pitchFamily="49" charset="-122"/>
            </a:endParaRPr>
          </a:p>
        </p:txBody>
      </p:sp>
      <p:sp>
        <p:nvSpPr>
          <p:cNvPr id="32779" name="文本框 32778"/>
          <p:cNvSpPr txBox="1"/>
          <p:nvPr/>
        </p:nvSpPr>
        <p:spPr>
          <a:xfrm>
            <a:off x="533400" y="6096000"/>
            <a:ext cx="2667000" cy="396875"/>
          </a:xfrm>
          <a:prstGeom prst="rect">
            <a:avLst/>
          </a:prstGeom>
          <a:solidFill>
            <a:srgbClr val="FF0000"/>
          </a:solidFill>
          <a:ln w="9525">
            <a:noFill/>
          </a:ln>
        </p:spPr>
        <p:txBody>
          <a:bodyPr>
            <a:spAutoFit/>
          </a:bodyPr>
          <a:p>
            <a:pPr>
              <a:spcBef>
                <a:spcPct val="50000"/>
              </a:spcBef>
            </a:pPr>
            <a:r>
              <a:rPr lang="zh-CN" altLang="en-US" sz="2000" dirty="0">
                <a:solidFill>
                  <a:schemeClr val="accent2"/>
                </a:solidFill>
                <a:latin typeface="Tahoma" panose="020B0604030504040204" pitchFamily="34" charset="0"/>
                <a:ea typeface="黑体" panose="02010609060101010101" pitchFamily="49" charset="-122"/>
              </a:rPr>
              <a:t>凭发票据实报销</a:t>
            </a:r>
            <a:endParaRPr lang="zh-CN" altLang="en-US" sz="2000" dirty="0">
              <a:solidFill>
                <a:schemeClr val="accent2"/>
              </a:solidFill>
              <a:latin typeface="Tahoma" panose="020B0604030504040204" pitchFamily="34" charset="0"/>
              <a:ea typeface="黑体" panose="02010609060101010101" pitchFamily="49" charset="-122"/>
            </a:endParaRPr>
          </a:p>
        </p:txBody>
      </p:sp>
      <p:sp>
        <p:nvSpPr>
          <p:cNvPr id="32782" name="文本框 32781"/>
          <p:cNvSpPr txBox="1"/>
          <p:nvPr/>
        </p:nvSpPr>
        <p:spPr>
          <a:xfrm>
            <a:off x="3886200" y="6096000"/>
            <a:ext cx="4953000" cy="396875"/>
          </a:xfrm>
          <a:prstGeom prst="rect">
            <a:avLst/>
          </a:prstGeom>
          <a:solidFill>
            <a:srgbClr val="FF0000"/>
          </a:solidFill>
          <a:ln w="9525">
            <a:noFill/>
          </a:ln>
        </p:spPr>
        <p:txBody>
          <a:bodyPr>
            <a:spAutoFit/>
          </a:bodyPr>
          <a:p>
            <a:pPr>
              <a:spcBef>
                <a:spcPct val="50000"/>
              </a:spcBef>
            </a:pPr>
            <a:r>
              <a:rPr lang="zh-CN" altLang="en-US" sz="2000" dirty="0">
                <a:solidFill>
                  <a:schemeClr val="accent2"/>
                </a:solidFill>
                <a:latin typeface="Tahoma" panose="020B0604030504040204" pitchFamily="34" charset="0"/>
                <a:ea typeface="黑体" panose="02010609060101010101" pitchFamily="49" charset="-122"/>
              </a:rPr>
              <a:t>在办理相应入库手续后，凭发票据实报销</a:t>
            </a:r>
            <a:endParaRPr lang="zh-CN" altLang="en-US" sz="2000" dirty="0">
              <a:solidFill>
                <a:schemeClr val="accent2"/>
              </a:solidFill>
              <a:latin typeface="Tahoma" panose="020B0604030504040204" pitchFamily="34" charset="0"/>
              <a:ea typeface="黑体" panose="02010609060101010101" pitchFamily="49" charset="-122"/>
            </a:endParaRPr>
          </a:p>
        </p:txBody>
      </p:sp>
      <p:sp>
        <p:nvSpPr>
          <p:cNvPr id="32783" name="直接连接符 32782"/>
          <p:cNvSpPr/>
          <p:nvPr/>
        </p:nvSpPr>
        <p:spPr>
          <a:xfrm>
            <a:off x="1828800" y="5791200"/>
            <a:ext cx="0" cy="304800"/>
          </a:xfrm>
          <a:prstGeom prst="line">
            <a:avLst/>
          </a:prstGeom>
          <a:ln w="76200" cap="flat" cmpd="sng">
            <a:solidFill>
              <a:srgbClr val="0000FF"/>
            </a:solidFill>
            <a:prstDash val="solid"/>
            <a:headEnd type="none" w="med" len="med"/>
            <a:tailEnd type="triangle" w="med" len="med"/>
          </a:ln>
        </p:spPr>
      </p:sp>
      <p:sp>
        <p:nvSpPr>
          <p:cNvPr id="32784" name="矩形 32783"/>
          <p:cNvSpPr/>
          <p:nvPr/>
        </p:nvSpPr>
        <p:spPr>
          <a:xfrm>
            <a:off x="6770688" y="4311650"/>
            <a:ext cx="2057400" cy="1474788"/>
          </a:xfrm>
          <a:prstGeom prst="rect">
            <a:avLst/>
          </a:prstGeom>
          <a:solidFill>
            <a:srgbClr val="FFFF99"/>
          </a:solidFill>
          <a:ln w="9525" cap="flat" cmpd="sng">
            <a:solidFill>
              <a:schemeClr val="tx1"/>
            </a:solidFill>
            <a:prstDash val="solid"/>
            <a:miter/>
            <a:headEnd type="none" w="med" len="med"/>
            <a:tailEnd type="none" w="med" len="med"/>
          </a:ln>
        </p:spPr>
        <p:txBody>
          <a:bodyPr>
            <a:spAutoFit/>
          </a:bodyPr>
          <a:p>
            <a:pPr>
              <a:lnSpc>
                <a:spcPct val="90000"/>
              </a:lnSpc>
              <a:spcBef>
                <a:spcPct val="20000"/>
              </a:spcBef>
              <a:buClr>
                <a:schemeClr val="folHlink"/>
              </a:buClr>
              <a:buSzPct val="60000"/>
              <a:buFont typeface="Wingdings" panose="05000000000000000000" pitchFamily="2" charset="2"/>
            </a:pPr>
            <a:r>
              <a:rPr lang="zh-CN" altLang="en-US" sz="2000" dirty="0">
                <a:solidFill>
                  <a:schemeClr val="tx2"/>
                </a:solidFill>
                <a:latin typeface="黑体" panose="02010609060101010101" pitchFamily="49" charset="-122"/>
                <a:ea typeface="黑体" panose="02010609060101010101" pitchFamily="49" charset="-122"/>
              </a:rPr>
              <a:t>单次购买</a:t>
            </a:r>
            <a:r>
              <a:rPr lang="en-US" altLang="zh-CN" sz="2000" dirty="0">
                <a:solidFill>
                  <a:schemeClr val="tx2"/>
                </a:solidFill>
                <a:latin typeface="黑体" panose="02010609060101010101" pitchFamily="49" charset="-122"/>
                <a:ea typeface="黑体" panose="02010609060101010101" pitchFamily="49" charset="-122"/>
              </a:rPr>
              <a:t>5</a:t>
            </a:r>
            <a:r>
              <a:rPr lang="zh-CN" altLang="en-US" sz="2000" dirty="0">
                <a:solidFill>
                  <a:schemeClr val="tx2"/>
                </a:solidFill>
                <a:latin typeface="黑体" panose="02010609060101010101" pitchFamily="49" charset="-122"/>
                <a:ea typeface="黑体" panose="02010609060101010101" pitchFamily="49" charset="-122"/>
              </a:rPr>
              <a:t>万元以下的专用设备、专用科研试剂、专用科研用原材料等；</a:t>
            </a:r>
            <a:endParaRPr lang="zh-CN" altLang="en-US" sz="2000" dirty="0">
              <a:solidFill>
                <a:srgbClr val="0066FF"/>
              </a:solidFill>
              <a:latin typeface="黑体" panose="02010609060101010101" pitchFamily="49" charset="-122"/>
              <a:ea typeface="黑体" panose="02010609060101010101" pitchFamily="49" charset="-122"/>
            </a:endParaRPr>
          </a:p>
        </p:txBody>
      </p:sp>
      <p:sp>
        <p:nvSpPr>
          <p:cNvPr id="32786" name="直接连接符 32785"/>
          <p:cNvSpPr/>
          <p:nvPr/>
        </p:nvSpPr>
        <p:spPr>
          <a:xfrm>
            <a:off x="5029200" y="5791200"/>
            <a:ext cx="0" cy="304800"/>
          </a:xfrm>
          <a:prstGeom prst="line">
            <a:avLst/>
          </a:prstGeom>
          <a:ln w="76200" cap="flat" cmpd="sng">
            <a:solidFill>
              <a:srgbClr val="0000FF"/>
            </a:solidFill>
            <a:prstDash val="solid"/>
            <a:headEnd type="none" w="med" len="med"/>
            <a:tailEnd type="triangle" w="med" len="med"/>
          </a:ln>
        </p:spPr>
      </p:sp>
      <p:sp>
        <p:nvSpPr>
          <p:cNvPr id="32787" name="直接连接符 32786"/>
          <p:cNvSpPr/>
          <p:nvPr/>
        </p:nvSpPr>
        <p:spPr>
          <a:xfrm>
            <a:off x="7696200" y="5791200"/>
            <a:ext cx="0" cy="304800"/>
          </a:xfrm>
          <a:prstGeom prst="line">
            <a:avLst/>
          </a:prstGeom>
          <a:ln w="76200" cap="flat" cmpd="sng">
            <a:solidFill>
              <a:srgbClr val="0000FF"/>
            </a:solidFill>
            <a:prstDash val="solid"/>
            <a:headEnd type="none" w="med" len="med"/>
            <a:tailEnd type="triangle" w="med" len="med"/>
          </a:ln>
        </p:spPr>
      </p:sp>
      <p:sp>
        <p:nvSpPr>
          <p:cNvPr id="32789" name="矩形 32788"/>
          <p:cNvSpPr/>
          <p:nvPr/>
        </p:nvSpPr>
        <p:spPr>
          <a:xfrm>
            <a:off x="5562600" y="0"/>
            <a:ext cx="3581400" cy="319088"/>
          </a:xfrm>
          <a:prstGeom prst="rect">
            <a:avLst/>
          </a:prstGeom>
          <a:solidFill>
            <a:srgbClr val="CCFF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2000" dirty="0">
                <a:ea typeface="黑体" panose="02010609060101010101" pitchFamily="49" charset="-122"/>
              </a:rPr>
              <a:t>第一章 纵向科研项目经费管理</a:t>
            </a:r>
            <a:endParaRPr lang="zh-CN" altLang="en-US" sz="2000" dirty="0">
              <a:ea typeface="黑体" panose="02010609060101010101" pitchFamily="49" charset="-122"/>
            </a:endParaRPr>
          </a:p>
        </p:txBody>
      </p:sp>
      <p:sp>
        <p:nvSpPr>
          <p:cNvPr id="32790" name="矩形 32789"/>
          <p:cNvSpPr/>
          <p:nvPr/>
        </p:nvSpPr>
        <p:spPr>
          <a:xfrm>
            <a:off x="1350963" y="838200"/>
            <a:ext cx="7793037" cy="838200"/>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800" dirty="0">
                <a:ea typeface="黑体" panose="02010609060101010101" pitchFamily="49" charset="-122"/>
              </a:rPr>
              <a:t>第二节  预算调整和财务报销</a:t>
            </a:r>
            <a:endParaRPr lang="zh-CN" altLang="en-US" sz="2800" dirty="0">
              <a:ea typeface="黑体" panose="02010609060101010101" pitchFamily="49" charset="-122"/>
            </a:endParaRPr>
          </a:p>
        </p:txBody>
      </p:sp>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5" name="文本占位符 54274"/>
          <p:cNvSpPr>
            <a:spLocks noGrp="1"/>
          </p:cNvSpPr>
          <p:nvPr>
            <p:ph type="body" idx="1"/>
          </p:nvPr>
        </p:nvSpPr>
        <p:spPr>
          <a:xfrm>
            <a:off x="990600" y="2438400"/>
            <a:ext cx="3962400" cy="4114800"/>
          </a:xfrm>
          <a:ln/>
        </p:spPr>
        <p:txBody>
          <a:bodyPr/>
          <a:p>
            <a:pPr>
              <a:lnSpc>
                <a:spcPct val="210000"/>
              </a:lnSpc>
              <a:buNone/>
            </a:pP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单次支付</a:t>
            </a:r>
            <a:r>
              <a:rPr lang="en-US" altLang="zh-CN" sz="2000" dirty="0">
                <a:latin typeface="黑体" panose="02010609060101010101" pitchFamily="49" charset="-122"/>
                <a:ea typeface="黑体" panose="02010609060101010101" pitchFamily="49" charset="-122"/>
              </a:rPr>
              <a:t>10</a:t>
            </a:r>
            <a:r>
              <a:rPr lang="zh-CN" altLang="en-US" sz="2000" dirty="0">
                <a:latin typeface="黑体" panose="02010609060101010101" pitchFamily="49" charset="-122"/>
                <a:ea typeface="黑体" panose="02010609060101010101" pitchFamily="49" charset="-122"/>
              </a:rPr>
              <a:t>万元以下的出版费根据签订的出版协议凭发票据实报销；支付</a:t>
            </a:r>
            <a:r>
              <a:rPr lang="en-US" altLang="zh-CN" sz="2000" dirty="0">
                <a:latin typeface="黑体" panose="02010609060101010101" pitchFamily="49" charset="-122"/>
                <a:ea typeface="黑体" panose="02010609060101010101" pitchFamily="49" charset="-122"/>
              </a:rPr>
              <a:t>10</a:t>
            </a:r>
            <a:r>
              <a:rPr lang="zh-CN" altLang="en-US" sz="2000" dirty="0">
                <a:latin typeface="黑体" panose="02010609060101010101" pitchFamily="49" charset="-122"/>
                <a:ea typeface="黑体" panose="02010609060101010101" pitchFamily="49" charset="-122"/>
              </a:rPr>
              <a:t>万元以上（含）的出版费按政府采购规定执行。 </a:t>
            </a:r>
            <a:endParaRPr lang="zh-CN" altLang="en-US" sz="2000" dirty="0">
              <a:latin typeface="黑体" panose="02010609060101010101" pitchFamily="49" charset="-122"/>
              <a:ea typeface="黑体" panose="02010609060101010101" pitchFamily="49" charset="-122"/>
            </a:endParaRPr>
          </a:p>
        </p:txBody>
      </p:sp>
      <p:pic>
        <p:nvPicPr>
          <p:cNvPr id="54277" name="图片 54276"/>
          <p:cNvPicPr>
            <a:picLocks noChangeAspect="1"/>
          </p:cNvPicPr>
          <p:nvPr/>
        </p:nvPicPr>
        <p:blipFill>
          <a:blip r:embed="rId1"/>
          <a:stretch>
            <a:fillRect/>
          </a:stretch>
        </p:blipFill>
        <p:spPr>
          <a:xfrm>
            <a:off x="5486400" y="2667000"/>
            <a:ext cx="2971800" cy="2590800"/>
          </a:xfrm>
          <a:prstGeom prst="rect">
            <a:avLst/>
          </a:prstGeom>
          <a:noFill/>
          <a:ln w="9525">
            <a:noFill/>
          </a:ln>
        </p:spPr>
      </p:pic>
      <p:sp>
        <p:nvSpPr>
          <p:cNvPr id="54280" name="矩形 54279"/>
          <p:cNvSpPr/>
          <p:nvPr/>
        </p:nvSpPr>
        <p:spPr>
          <a:xfrm>
            <a:off x="6477000" y="2514600"/>
            <a:ext cx="1143000" cy="323850"/>
          </a:xfrm>
          <a:prstGeom prst="rect">
            <a:avLst/>
          </a:prstGeom>
        </p:spPr>
        <p:txBody>
          <a:bodyPr wrap="none" fromWordArt="1">
            <a:prstTxWarp prst="textPlain">
              <a:avLst>
                <a:gd name="adj" fmla="val 50000"/>
              </a:avLst>
            </a:prstTxWarp>
            <a:normAutofit/>
          </a:bodyPr>
          <a:p>
            <a:pPr algn="ctr"/>
            <a:r>
              <a:rPr lang="zh-CN" altLang="en-US" sz="2400" b="1" i="1">
                <a:ln w="9525" cap="flat" cmpd="sng">
                  <a:solidFill>
                    <a:srgbClr val="000000"/>
                  </a:solidFill>
                  <a:prstDash val="solid"/>
                  <a:headEnd type="none" w="med" len="med"/>
                  <a:tailEnd type="none" w="med" len="med"/>
                </a:ln>
                <a:solidFill>
                  <a:srgbClr val="FF0000"/>
                </a:solidFill>
                <a:effectLst>
                  <a:outerShdw dist="35921" dir="2699999" algn="ctr" rotWithShape="0">
                    <a:srgbClr val="808080">
                      <a:alpha val="80000"/>
                    </a:srgbClr>
                  </a:outerShdw>
                </a:effectLst>
                <a:latin typeface="楷体" panose="02010609060101010101" charset="-122"/>
                <a:ea typeface="楷体" panose="02010609060101010101" charset="-122"/>
              </a:rPr>
              <a:t>≦10万元</a:t>
            </a:r>
            <a:endParaRPr lang="zh-CN" altLang="en-US" sz="2400" b="1" i="1">
              <a:ln w="9525" cap="flat" cmpd="sng">
                <a:solidFill>
                  <a:srgbClr val="000000"/>
                </a:solidFill>
                <a:prstDash val="solid"/>
                <a:headEnd type="none" w="med" len="med"/>
                <a:tailEnd type="none" w="med" len="med"/>
              </a:ln>
              <a:solidFill>
                <a:srgbClr val="FF0000"/>
              </a:solidFill>
              <a:effectLst>
                <a:outerShdw dist="35921" dir="2699999" algn="ctr" rotWithShape="0">
                  <a:srgbClr val="808080">
                    <a:alpha val="80000"/>
                  </a:srgbClr>
                </a:outerShdw>
              </a:effectLst>
              <a:latin typeface="楷体" panose="02010609060101010101" charset="-122"/>
              <a:ea typeface="楷体" panose="02010609060101010101" charset="-122"/>
            </a:endParaRPr>
          </a:p>
        </p:txBody>
      </p:sp>
      <p:sp>
        <p:nvSpPr>
          <p:cNvPr id="54281" name="矩形 54280"/>
          <p:cNvSpPr/>
          <p:nvPr/>
        </p:nvSpPr>
        <p:spPr>
          <a:xfrm>
            <a:off x="6553200" y="5181600"/>
            <a:ext cx="1038225" cy="257175"/>
          </a:xfrm>
          <a:prstGeom prst="rect">
            <a:avLst/>
          </a:prstGeom>
        </p:spPr>
        <p:txBody>
          <a:bodyPr wrap="none" fromWordArt="1">
            <a:prstTxWarp prst="textPlain">
              <a:avLst>
                <a:gd name="adj" fmla="val 50000"/>
              </a:avLst>
            </a:prstTxWarp>
            <a:normAutofit/>
          </a:bodyPr>
          <a:p>
            <a:pPr algn="ctr"/>
            <a:r>
              <a:rPr lang="zh-CN" altLang="en-US" sz="2000" b="1" i="1">
                <a:ln w="9525" cap="flat" cmpd="sng">
                  <a:solidFill>
                    <a:srgbClr val="000000"/>
                  </a:solidFill>
                  <a:prstDash val="solid"/>
                  <a:headEnd type="none" w="med" len="med"/>
                  <a:tailEnd type="none" w="med" len="med"/>
                </a:ln>
                <a:solidFill>
                  <a:srgbClr val="FF0000"/>
                </a:solidFill>
                <a:latin typeface="楷体" panose="02010609060101010101" charset="-122"/>
                <a:ea typeface="楷体" panose="02010609060101010101" charset="-122"/>
              </a:rPr>
              <a:t>＞10万元</a:t>
            </a:r>
            <a:endParaRPr lang="zh-CN" altLang="en-US" sz="2000" b="1" i="1">
              <a:ln w="9525" cap="flat" cmpd="sng">
                <a:solidFill>
                  <a:srgbClr val="000000"/>
                </a:solidFill>
                <a:prstDash val="solid"/>
                <a:headEnd type="none" w="med" len="med"/>
                <a:tailEnd type="none" w="med" len="med"/>
              </a:ln>
              <a:solidFill>
                <a:srgbClr val="FF0000"/>
              </a:solidFill>
              <a:latin typeface="楷体" panose="02010609060101010101" charset="-122"/>
              <a:ea typeface="楷体" panose="02010609060101010101" charset="-122"/>
            </a:endParaRPr>
          </a:p>
        </p:txBody>
      </p:sp>
      <p:sp>
        <p:nvSpPr>
          <p:cNvPr id="54286" name="矩形 54285"/>
          <p:cNvSpPr/>
          <p:nvPr/>
        </p:nvSpPr>
        <p:spPr>
          <a:xfrm>
            <a:off x="5562600" y="0"/>
            <a:ext cx="3581400" cy="319088"/>
          </a:xfrm>
          <a:prstGeom prst="rect">
            <a:avLst/>
          </a:prstGeom>
          <a:solidFill>
            <a:srgbClr val="CCFF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2000" dirty="0">
                <a:ea typeface="黑体" panose="02010609060101010101" pitchFamily="49" charset="-122"/>
              </a:rPr>
              <a:t>第一章 纵向科研项目经费管理</a:t>
            </a:r>
            <a:endParaRPr lang="zh-CN" altLang="en-US" sz="2000" dirty="0">
              <a:ea typeface="黑体" panose="02010609060101010101" pitchFamily="49" charset="-122"/>
            </a:endParaRPr>
          </a:p>
        </p:txBody>
      </p:sp>
      <p:sp>
        <p:nvSpPr>
          <p:cNvPr id="54287" name="矩形 54286"/>
          <p:cNvSpPr/>
          <p:nvPr/>
        </p:nvSpPr>
        <p:spPr>
          <a:xfrm>
            <a:off x="1350963" y="838200"/>
            <a:ext cx="7793037" cy="838200"/>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800" dirty="0">
                <a:ea typeface="黑体" panose="02010609060101010101" pitchFamily="49" charset="-122"/>
              </a:rPr>
              <a:t>第二节  预算调整和财务报销</a:t>
            </a:r>
            <a:endParaRPr lang="zh-CN" altLang="en-US" sz="2800" dirty="0">
              <a:ea typeface="黑体" panose="02010609060101010101" pitchFamily="49" charset="-122"/>
            </a:endParaRPr>
          </a:p>
        </p:txBody>
      </p:sp>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3" name="文本占位符 35842"/>
          <p:cNvSpPr>
            <a:spLocks noGrp="1"/>
          </p:cNvSpPr>
          <p:nvPr>
            <p:ph type="body" idx="1"/>
          </p:nvPr>
        </p:nvSpPr>
        <p:spPr>
          <a:ln/>
        </p:spPr>
        <p:txBody>
          <a:bodyPr/>
          <a:p>
            <a:pPr>
              <a:lnSpc>
                <a:spcPct val="150000"/>
              </a:lnSpc>
              <a:buNone/>
            </a:pP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、决算要求</a:t>
            </a:r>
            <a:endParaRPr lang="zh-CN" altLang="en-US" sz="2400" dirty="0">
              <a:latin typeface="黑体" panose="02010609060101010101" pitchFamily="49" charset="-122"/>
              <a:ea typeface="黑体" panose="02010609060101010101" pitchFamily="49" charset="-122"/>
            </a:endParaRPr>
          </a:p>
          <a:p>
            <a:pPr>
              <a:lnSpc>
                <a:spcPct val="150000"/>
              </a:lnSpc>
              <a:buNone/>
            </a:pP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项目研究完成以后</a:t>
            </a:r>
            <a:endParaRPr lang="zh-CN" altLang="en-US" sz="2400" dirty="0">
              <a:latin typeface="黑体" panose="02010609060101010101" pitchFamily="49" charset="-122"/>
              <a:ea typeface="黑体" panose="02010609060101010101" pitchFamily="49" charset="-122"/>
            </a:endParaRPr>
          </a:p>
          <a:p>
            <a:pPr>
              <a:lnSpc>
                <a:spcPct val="150000"/>
              </a:lnSpc>
              <a:buNone/>
            </a:pP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据实编制经费决算</a:t>
            </a:r>
            <a:endParaRPr lang="zh-CN" altLang="en-US" sz="2400" dirty="0">
              <a:latin typeface="黑体" panose="02010609060101010101" pitchFamily="49" charset="-122"/>
              <a:ea typeface="黑体" panose="02010609060101010101" pitchFamily="49" charset="-122"/>
            </a:endParaRPr>
          </a:p>
          <a:p>
            <a:pPr>
              <a:lnSpc>
                <a:spcPct val="150000"/>
              </a:lnSpc>
              <a:buNone/>
            </a:pPr>
            <a:endParaRPr lang="zh-CN" altLang="en-US" sz="2400" dirty="0">
              <a:latin typeface="黑体" panose="02010609060101010101" pitchFamily="49" charset="-122"/>
              <a:ea typeface="黑体" panose="02010609060101010101" pitchFamily="49" charset="-122"/>
            </a:endParaRPr>
          </a:p>
        </p:txBody>
      </p:sp>
      <p:pic>
        <p:nvPicPr>
          <p:cNvPr id="35848" name="图片 35847"/>
          <p:cNvPicPr>
            <a:picLocks noChangeAspect="1"/>
          </p:cNvPicPr>
          <p:nvPr/>
        </p:nvPicPr>
        <p:blipFill>
          <a:blip r:embed="rId1"/>
          <a:stretch>
            <a:fillRect/>
          </a:stretch>
        </p:blipFill>
        <p:spPr>
          <a:xfrm>
            <a:off x="6858000" y="3200400"/>
            <a:ext cx="1941513" cy="2209800"/>
          </a:xfrm>
          <a:prstGeom prst="rect">
            <a:avLst/>
          </a:prstGeom>
          <a:noFill/>
          <a:ln w="9525">
            <a:noFill/>
          </a:ln>
        </p:spPr>
      </p:pic>
      <p:sp>
        <p:nvSpPr>
          <p:cNvPr id="35850" name="矩形 35849"/>
          <p:cNvSpPr/>
          <p:nvPr/>
        </p:nvSpPr>
        <p:spPr>
          <a:xfrm>
            <a:off x="5562600" y="0"/>
            <a:ext cx="3581400" cy="319088"/>
          </a:xfrm>
          <a:prstGeom prst="rect">
            <a:avLst/>
          </a:prstGeom>
          <a:solidFill>
            <a:srgbClr val="CCFF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2000" dirty="0">
                <a:ea typeface="黑体" panose="02010609060101010101" pitchFamily="49" charset="-122"/>
              </a:rPr>
              <a:t>第一章 纵向科研项目经费管理</a:t>
            </a:r>
            <a:endParaRPr lang="zh-CN" altLang="en-US" sz="2000" dirty="0">
              <a:ea typeface="黑体" panose="02010609060101010101" pitchFamily="49" charset="-122"/>
            </a:endParaRPr>
          </a:p>
        </p:txBody>
      </p:sp>
      <p:sp>
        <p:nvSpPr>
          <p:cNvPr id="35851" name="矩形 35850"/>
          <p:cNvSpPr/>
          <p:nvPr/>
        </p:nvSpPr>
        <p:spPr>
          <a:xfrm>
            <a:off x="1350963" y="381000"/>
            <a:ext cx="7793037" cy="1462088"/>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800" dirty="0">
                <a:ea typeface="黑体" panose="02010609060101010101" pitchFamily="49" charset="-122"/>
              </a:rPr>
              <a:t>第三节  科研经费的决算</a:t>
            </a:r>
            <a:endParaRPr lang="zh-CN" altLang="en-US" sz="2800" dirty="0">
              <a:ea typeface="黑体" panose="02010609060101010101" pitchFamily="49" charset="-122"/>
            </a:endParaRPr>
          </a:p>
        </p:txBody>
      </p:sp>
    </p:spTree>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9" name="文本占位符 34818"/>
          <p:cNvSpPr>
            <a:spLocks noGrp="1"/>
          </p:cNvSpPr>
          <p:nvPr>
            <p:ph type="body" idx="1"/>
          </p:nvPr>
        </p:nvSpPr>
        <p:spPr>
          <a:xfrm>
            <a:off x="1371600" y="1981200"/>
            <a:ext cx="7772400" cy="4114800"/>
          </a:xfrm>
          <a:ln/>
        </p:spPr>
        <p:txBody>
          <a:bodyPr/>
          <a:p>
            <a:pPr>
              <a:lnSpc>
                <a:spcPct val="110000"/>
              </a:lnSpc>
              <a:buNone/>
            </a:pP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、决算编制</a:t>
            </a:r>
            <a:endParaRPr lang="zh-CN" altLang="en-US" sz="2400" dirty="0">
              <a:latin typeface="黑体" panose="02010609060101010101" pitchFamily="49" charset="-122"/>
              <a:ea typeface="黑体" panose="02010609060101010101" pitchFamily="49" charset="-122"/>
            </a:endParaRPr>
          </a:p>
          <a:p>
            <a:pPr>
              <a:buNone/>
            </a:pPr>
            <a:endParaRPr lang="zh-CN" altLang="en-US" sz="2400" dirty="0">
              <a:latin typeface="黑体" panose="02010609060101010101" pitchFamily="49" charset="-122"/>
              <a:ea typeface="黑体" panose="02010609060101010101" pitchFamily="49" charset="-122"/>
            </a:endParaRPr>
          </a:p>
        </p:txBody>
      </p:sp>
      <p:sp>
        <p:nvSpPr>
          <p:cNvPr id="34820" name="矩形 34819"/>
          <p:cNvSpPr/>
          <p:nvPr/>
        </p:nvSpPr>
        <p:spPr>
          <a:xfrm>
            <a:off x="1350963" y="381000"/>
            <a:ext cx="7793037" cy="1462088"/>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800" dirty="0">
                <a:ea typeface="黑体" panose="02010609060101010101" pitchFamily="49" charset="-122"/>
              </a:rPr>
              <a:t>第三节  科研经费的决算</a:t>
            </a:r>
            <a:endParaRPr lang="zh-CN" altLang="en-US" sz="2800" dirty="0">
              <a:ea typeface="黑体" panose="02010609060101010101" pitchFamily="49" charset="-122"/>
            </a:endParaRPr>
          </a:p>
        </p:txBody>
      </p:sp>
      <p:sp>
        <p:nvSpPr>
          <p:cNvPr id="34821" name="矩形 34820"/>
          <p:cNvSpPr/>
          <p:nvPr/>
        </p:nvSpPr>
        <p:spPr>
          <a:xfrm>
            <a:off x="1371600" y="4038600"/>
            <a:ext cx="7162800" cy="762000"/>
          </a:xfrm>
          <a:prstGeom prst="rect">
            <a:avLst/>
          </a:prstGeom>
          <a:solidFill>
            <a:srgbClr val="FFFF99"/>
          </a:solidFill>
          <a:ln w="19050" cap="flat" cmpd="sng">
            <a:solidFill>
              <a:srgbClr val="000000"/>
            </a:solidFill>
            <a:prstDash val="dash"/>
            <a:miter/>
            <a:headEnd type="none" w="med" len="med"/>
            <a:tailEnd type="none" w="med" len="med"/>
          </a:ln>
        </p:spPr>
        <p:txBody>
          <a:bodyPr/>
          <a:p>
            <a:pPr>
              <a:lnSpc>
                <a:spcPct val="96000"/>
              </a:lnSpc>
            </a:pPr>
            <a:r>
              <a:rPr lang="zh-CN" altLang="en-US" sz="2000" dirty="0">
                <a:solidFill>
                  <a:srgbClr val="0066FF"/>
                </a:solidFill>
                <a:latin typeface="Times New Roman" panose="02020603050405020304" pitchFamily="18" charset="0"/>
                <a:ea typeface="黑体" panose="02010609060101010101" pitchFamily="49" charset="-122"/>
              </a:rPr>
              <a:t>有外拨资金的项目：外拨资金决算经合作研究单位财务、审计部门审核并签署意见后，由项目负责人汇总编制经费决算</a:t>
            </a:r>
            <a:endParaRPr lang="zh-CN" altLang="en-US" sz="2000" dirty="0">
              <a:solidFill>
                <a:srgbClr val="0066FF"/>
              </a:solidFill>
              <a:latin typeface="Tahoma" panose="020B0604030504040204" pitchFamily="34" charset="0"/>
              <a:ea typeface="黑体" panose="02010609060101010101" pitchFamily="49" charset="-122"/>
            </a:endParaRPr>
          </a:p>
        </p:txBody>
      </p:sp>
      <p:sp>
        <p:nvSpPr>
          <p:cNvPr id="34823" name="文本框 34822"/>
          <p:cNvSpPr txBox="1"/>
          <p:nvPr/>
        </p:nvSpPr>
        <p:spPr>
          <a:xfrm>
            <a:off x="4876800" y="2895600"/>
            <a:ext cx="2057400" cy="990600"/>
          </a:xfrm>
          <a:prstGeom prst="rect">
            <a:avLst/>
          </a:prstGeom>
          <a:solidFill>
            <a:srgbClr val="CCFFCC"/>
          </a:solidFill>
          <a:ln w="19050" cap="flat" cmpd="sng">
            <a:solidFill>
              <a:srgbClr val="000000"/>
            </a:solidFill>
            <a:prstDash val="solid"/>
            <a:miter/>
            <a:headEnd type="none" w="med" len="med"/>
            <a:tailEnd type="none" w="med" len="med"/>
          </a:ln>
        </p:spPr>
        <p:txBody>
          <a:bodyPr/>
          <a:p>
            <a:pPr>
              <a:lnSpc>
                <a:spcPct val="140000"/>
              </a:lnSpc>
            </a:pPr>
            <a:r>
              <a:rPr lang="zh-CN" altLang="en-US" sz="2000" dirty="0">
                <a:solidFill>
                  <a:schemeClr val="hlink"/>
                </a:solidFill>
                <a:latin typeface="Times New Roman" panose="02020603050405020304" pitchFamily="18" charset="0"/>
                <a:ea typeface="黑体" panose="02010609060101010101" pitchFamily="49" charset="-122"/>
              </a:rPr>
              <a:t>经计财处审核后上报主管部门</a:t>
            </a:r>
            <a:endParaRPr lang="zh-CN" altLang="en-US" sz="2000" dirty="0">
              <a:solidFill>
                <a:schemeClr val="hlink"/>
              </a:solidFill>
              <a:latin typeface="Tahoma" panose="020B0604030504040204" pitchFamily="34" charset="0"/>
              <a:ea typeface="黑体" panose="02010609060101010101" pitchFamily="49" charset="-122"/>
            </a:endParaRPr>
          </a:p>
        </p:txBody>
      </p:sp>
      <p:sp>
        <p:nvSpPr>
          <p:cNvPr id="34824" name="文本框 34823"/>
          <p:cNvSpPr txBox="1"/>
          <p:nvPr/>
        </p:nvSpPr>
        <p:spPr>
          <a:xfrm>
            <a:off x="7500938" y="2938463"/>
            <a:ext cx="990600" cy="914400"/>
          </a:xfrm>
          <a:prstGeom prst="rect">
            <a:avLst/>
          </a:prstGeom>
          <a:solidFill>
            <a:srgbClr val="FF99CC"/>
          </a:solidFill>
          <a:ln w="19050" cap="flat" cmpd="sng">
            <a:solidFill>
              <a:srgbClr val="000000"/>
            </a:solidFill>
            <a:prstDash val="solid"/>
            <a:miter/>
            <a:headEnd type="none" w="med" len="med"/>
            <a:tailEnd type="none" w="med" len="med"/>
          </a:ln>
        </p:spPr>
        <p:txBody>
          <a:bodyPr/>
          <a:p>
            <a:pPr>
              <a:lnSpc>
                <a:spcPct val="130000"/>
              </a:lnSpc>
            </a:pPr>
            <a:r>
              <a:rPr lang="zh-CN" altLang="en-US" sz="2000" dirty="0">
                <a:latin typeface="Times New Roman" panose="02020603050405020304" pitchFamily="18" charset="0"/>
                <a:ea typeface="黑体" panose="02010609060101010101" pitchFamily="49" charset="-122"/>
              </a:rPr>
              <a:t>完成决算编制</a:t>
            </a:r>
            <a:endParaRPr lang="zh-CN" altLang="en-US" sz="2000" dirty="0">
              <a:latin typeface="Tahoma" panose="020B0604030504040204" pitchFamily="34" charset="0"/>
              <a:ea typeface="黑体" panose="02010609060101010101" pitchFamily="49" charset="-122"/>
            </a:endParaRPr>
          </a:p>
        </p:txBody>
      </p:sp>
      <p:sp>
        <p:nvSpPr>
          <p:cNvPr id="34830" name="直接连接符 34829"/>
          <p:cNvSpPr/>
          <p:nvPr/>
        </p:nvSpPr>
        <p:spPr>
          <a:xfrm>
            <a:off x="4267200" y="3429000"/>
            <a:ext cx="609600" cy="0"/>
          </a:xfrm>
          <a:prstGeom prst="line">
            <a:avLst/>
          </a:prstGeom>
          <a:ln w="57150" cap="flat" cmpd="sng">
            <a:solidFill>
              <a:schemeClr val="tx1"/>
            </a:solidFill>
            <a:prstDash val="solid"/>
            <a:headEnd type="none" w="med" len="med"/>
            <a:tailEnd type="triangle" w="med" len="med"/>
          </a:ln>
        </p:spPr>
      </p:sp>
      <p:sp>
        <p:nvSpPr>
          <p:cNvPr id="34831" name="直接连接符 34830"/>
          <p:cNvSpPr/>
          <p:nvPr/>
        </p:nvSpPr>
        <p:spPr>
          <a:xfrm>
            <a:off x="6934200" y="3429000"/>
            <a:ext cx="533400" cy="0"/>
          </a:xfrm>
          <a:prstGeom prst="line">
            <a:avLst/>
          </a:prstGeom>
          <a:ln w="57150" cap="flat" cmpd="sng">
            <a:solidFill>
              <a:schemeClr val="tx1"/>
            </a:solidFill>
            <a:prstDash val="solid"/>
            <a:headEnd type="none" w="med" len="med"/>
            <a:tailEnd type="triangle" w="med" len="med"/>
          </a:ln>
        </p:spPr>
      </p:sp>
      <p:sp>
        <p:nvSpPr>
          <p:cNvPr id="34835" name="上弧形箭头 34834"/>
          <p:cNvSpPr/>
          <p:nvPr/>
        </p:nvSpPr>
        <p:spPr>
          <a:xfrm rot="-5572982">
            <a:off x="533400" y="3582988"/>
            <a:ext cx="1066800" cy="457200"/>
          </a:xfrm>
          <a:prstGeom prst="curvedDownArrow">
            <a:avLst>
              <a:gd name="adj1" fmla="val 46666"/>
              <a:gd name="adj2" fmla="val 93333"/>
              <a:gd name="adj3" fmla="val 33333"/>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34836" name="矩形 34835"/>
          <p:cNvSpPr/>
          <p:nvPr/>
        </p:nvSpPr>
        <p:spPr>
          <a:xfrm>
            <a:off x="2768600" y="5105400"/>
            <a:ext cx="3606800" cy="366713"/>
          </a:xfrm>
          <a:prstGeom prst="rect">
            <a:avLst/>
          </a:prstGeom>
          <a:noFill/>
          <a:ln w="9525">
            <a:noFill/>
          </a:ln>
        </p:spPr>
        <p:txBody>
          <a:bodyPr wrap="none" anchor="ctr">
            <a:spAutoFit/>
          </a:bodyPr>
          <a:p>
            <a:r>
              <a:rPr lang="en-US" altLang="zh-CN" b="1" dirty="0">
                <a:latin typeface="Tahoma" panose="020B0604030504040204" pitchFamily="34" charset="0"/>
                <a:ea typeface="宋体" panose="02010600030101010101" pitchFamily="2" charset="-122"/>
              </a:rPr>
              <a:t>   </a:t>
            </a:r>
            <a:r>
              <a:rPr lang="zh-CN" altLang="en-US" b="1" dirty="0">
                <a:latin typeface="Tahoma" panose="020B0604030504040204" pitchFamily="34" charset="0"/>
                <a:ea typeface="宋体" panose="02010600030101010101" pitchFamily="2" charset="-122"/>
              </a:rPr>
              <a:t>纵向科研项目经费决算编制流程</a:t>
            </a:r>
            <a:endParaRPr lang="zh-CN" altLang="en-US" b="1" dirty="0">
              <a:latin typeface="Tahoma" panose="020B0604030504040204" pitchFamily="34" charset="0"/>
              <a:ea typeface="宋体" panose="02010600030101010101" pitchFamily="2" charset="-122"/>
            </a:endParaRPr>
          </a:p>
        </p:txBody>
      </p:sp>
      <p:pic>
        <p:nvPicPr>
          <p:cNvPr id="34837" name="图片 34836"/>
          <p:cNvPicPr>
            <a:picLocks noChangeAspect="1"/>
          </p:cNvPicPr>
          <p:nvPr/>
        </p:nvPicPr>
        <p:blipFill>
          <a:blip r:embed="rId1"/>
          <a:stretch>
            <a:fillRect/>
          </a:stretch>
        </p:blipFill>
        <p:spPr>
          <a:xfrm>
            <a:off x="6705600" y="4895850"/>
            <a:ext cx="2000250" cy="1741488"/>
          </a:xfrm>
          <a:prstGeom prst="rect">
            <a:avLst/>
          </a:prstGeom>
          <a:noFill/>
          <a:ln w="9525">
            <a:noFill/>
          </a:ln>
        </p:spPr>
      </p:pic>
      <p:sp>
        <p:nvSpPr>
          <p:cNvPr id="34839" name="文本框 34838"/>
          <p:cNvSpPr txBox="1"/>
          <p:nvPr/>
        </p:nvSpPr>
        <p:spPr>
          <a:xfrm>
            <a:off x="1295400" y="2895600"/>
            <a:ext cx="2971800" cy="1025525"/>
          </a:xfrm>
          <a:prstGeom prst="rect">
            <a:avLst/>
          </a:prstGeom>
          <a:solidFill>
            <a:srgbClr val="CCFFFF"/>
          </a:solidFill>
          <a:ln w="19050" cap="flat" cmpd="sng">
            <a:solidFill>
              <a:srgbClr val="000000"/>
            </a:solidFill>
            <a:prstDash val="solid"/>
            <a:miter/>
            <a:headEnd type="none" w="med" len="med"/>
            <a:tailEnd type="none" w="med" len="med"/>
          </a:ln>
        </p:spPr>
        <p:txBody>
          <a:bodyPr>
            <a:spAutoFit/>
          </a:bodyPr>
          <a:p>
            <a:r>
              <a:rPr lang="zh-CN" altLang="en-US" sz="2000" dirty="0">
                <a:latin typeface="Times New Roman" panose="02020603050405020304" pitchFamily="18" charset="0"/>
                <a:ea typeface="黑体" panose="02010609060101010101" pitchFamily="49" charset="-122"/>
              </a:rPr>
              <a:t>项目负责人会同社科、财务、资产、审计等管理部门编制经费决算</a:t>
            </a:r>
            <a:endParaRPr lang="zh-CN" altLang="en-US" sz="2000" dirty="0">
              <a:latin typeface="Times New Roman" panose="02020603050405020304" pitchFamily="18" charset="0"/>
              <a:ea typeface="黑体" panose="02010609060101010101" pitchFamily="49" charset="-122"/>
            </a:endParaRPr>
          </a:p>
        </p:txBody>
      </p:sp>
      <p:sp>
        <p:nvSpPr>
          <p:cNvPr id="34841" name="矩形 34840"/>
          <p:cNvSpPr/>
          <p:nvPr/>
        </p:nvSpPr>
        <p:spPr>
          <a:xfrm>
            <a:off x="5562600" y="0"/>
            <a:ext cx="3581400" cy="319088"/>
          </a:xfrm>
          <a:prstGeom prst="rect">
            <a:avLst/>
          </a:prstGeom>
          <a:solidFill>
            <a:srgbClr val="CCFF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2000" dirty="0">
                <a:ea typeface="黑体" panose="02010609060101010101" pitchFamily="49" charset="-122"/>
              </a:rPr>
              <a:t>第一章 纵向科研项目经费管理</a:t>
            </a:r>
            <a:endParaRPr lang="zh-CN" altLang="en-US" sz="2000" dirty="0">
              <a:ea typeface="黑体" panose="02010609060101010101" pitchFamily="49" charset="-122"/>
            </a:endParaRPr>
          </a:p>
        </p:txBody>
      </p:sp>
    </p:spTree>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7" name="文本占位符 36866"/>
          <p:cNvSpPr>
            <a:spLocks noGrp="1"/>
          </p:cNvSpPr>
          <p:nvPr>
            <p:ph type="body" idx="1"/>
          </p:nvPr>
        </p:nvSpPr>
        <p:spPr>
          <a:xfrm>
            <a:off x="762000" y="2017713"/>
            <a:ext cx="8193088" cy="4383087"/>
          </a:xfrm>
          <a:ln/>
        </p:spPr>
        <p:txBody>
          <a:bodyPr/>
          <a:p>
            <a:pPr>
              <a:lnSpc>
                <a:spcPct val="120000"/>
              </a:lnSpc>
              <a:buNone/>
            </a:pPr>
            <a:endParaRPr lang="en-US" altLang="zh-CN" sz="2400" b="1" dirty="0">
              <a:latin typeface="黑体" panose="02010609060101010101" pitchFamily="49" charset="-122"/>
              <a:ea typeface="黑体" panose="02010609060101010101" pitchFamily="49" charset="-122"/>
            </a:endParaRPr>
          </a:p>
          <a:p>
            <a:pPr>
              <a:lnSpc>
                <a:spcPct val="120000"/>
              </a:lnSpc>
              <a:buNone/>
            </a:pPr>
            <a:r>
              <a:rPr lang="en-US" altLang="zh-CN" dirty="0">
                <a:latin typeface="黑体" panose="02010609060101010101" pitchFamily="49" charset="-122"/>
                <a:ea typeface="黑体" panose="02010609060101010101" pitchFamily="49" charset="-122"/>
              </a:rPr>
              <a:t>      </a:t>
            </a:r>
            <a:endParaRPr lang="en-US" altLang="zh-CN" dirty="0">
              <a:latin typeface="黑体" panose="02010609060101010101" pitchFamily="49" charset="-122"/>
              <a:ea typeface="黑体" panose="02010609060101010101" pitchFamily="49" charset="-122"/>
            </a:endParaRPr>
          </a:p>
        </p:txBody>
      </p:sp>
      <p:sp>
        <p:nvSpPr>
          <p:cNvPr id="36868" name="矩形 36867"/>
          <p:cNvSpPr/>
          <p:nvPr/>
        </p:nvSpPr>
        <p:spPr>
          <a:xfrm>
            <a:off x="1143000" y="381000"/>
            <a:ext cx="7793038" cy="1462088"/>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800" dirty="0">
                <a:ea typeface="黑体" panose="02010609060101010101" pitchFamily="49" charset="-122"/>
              </a:rPr>
              <a:t>第四节  结余经费的管理</a:t>
            </a:r>
            <a:endParaRPr lang="zh-CN" altLang="en-US" sz="2800" dirty="0">
              <a:ea typeface="黑体" panose="02010609060101010101" pitchFamily="49" charset="-122"/>
            </a:endParaRPr>
          </a:p>
        </p:txBody>
      </p:sp>
      <p:sp>
        <p:nvSpPr>
          <p:cNvPr id="36870" name="矩形 36869"/>
          <p:cNvSpPr/>
          <p:nvPr/>
        </p:nvSpPr>
        <p:spPr>
          <a:xfrm>
            <a:off x="990600" y="2366963"/>
            <a:ext cx="4267200" cy="3290887"/>
          </a:xfrm>
          <a:prstGeom prst="rect">
            <a:avLst/>
          </a:prstGeom>
          <a:noFill/>
          <a:ln w="9525">
            <a:noFill/>
          </a:ln>
        </p:spPr>
        <p:txBody>
          <a:bodyPr anchor="ctr">
            <a:spAutoFit/>
          </a:bodyPr>
          <a:p>
            <a:pPr algn="l">
              <a:lnSpc>
                <a:spcPct val="210000"/>
              </a:lnSpc>
            </a:pP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、项目通过验收后，结余经费可在</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年内由项目负责人用于科研活动的直接支出，省级财政科研经费的结余资金不得支出劳务费；</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年后仍有剩余的，应按原渠道退回。</a:t>
            </a:r>
            <a:endParaRPr lang="zh-CN" altLang="en-US" sz="2000" dirty="0">
              <a:latin typeface="黑体" panose="02010609060101010101" pitchFamily="49" charset="-122"/>
              <a:ea typeface="黑体" panose="02010609060101010101" pitchFamily="49" charset="-122"/>
            </a:endParaRPr>
          </a:p>
        </p:txBody>
      </p:sp>
      <p:pic>
        <p:nvPicPr>
          <p:cNvPr id="36873" name="图片 36872"/>
          <p:cNvPicPr>
            <a:picLocks noChangeAspect="1"/>
          </p:cNvPicPr>
          <p:nvPr/>
        </p:nvPicPr>
        <p:blipFill>
          <a:blip r:embed="rId1"/>
          <a:stretch>
            <a:fillRect/>
          </a:stretch>
        </p:blipFill>
        <p:spPr>
          <a:xfrm>
            <a:off x="6400800" y="3200400"/>
            <a:ext cx="2162175" cy="2106613"/>
          </a:xfrm>
          <a:prstGeom prst="rect">
            <a:avLst/>
          </a:prstGeom>
          <a:noFill/>
          <a:ln w="9525">
            <a:noFill/>
          </a:ln>
        </p:spPr>
      </p:pic>
      <p:pic>
        <p:nvPicPr>
          <p:cNvPr id="36874" name="图片 36873"/>
          <p:cNvPicPr>
            <a:picLocks noChangeAspect="1"/>
          </p:cNvPicPr>
          <p:nvPr/>
        </p:nvPicPr>
        <p:blipFill>
          <a:blip r:embed="rId2"/>
          <a:stretch>
            <a:fillRect/>
          </a:stretch>
        </p:blipFill>
        <p:spPr>
          <a:xfrm rot="7193426">
            <a:off x="7167563" y="2890838"/>
            <a:ext cx="762000" cy="466725"/>
          </a:xfrm>
          <a:prstGeom prst="rect">
            <a:avLst/>
          </a:prstGeom>
          <a:noFill/>
          <a:ln w="9525">
            <a:noFill/>
          </a:ln>
        </p:spPr>
      </p:pic>
      <p:sp>
        <p:nvSpPr>
          <p:cNvPr id="36876" name="矩形 36875"/>
          <p:cNvSpPr/>
          <p:nvPr/>
        </p:nvSpPr>
        <p:spPr>
          <a:xfrm>
            <a:off x="5562600" y="0"/>
            <a:ext cx="3581400" cy="319088"/>
          </a:xfrm>
          <a:prstGeom prst="rect">
            <a:avLst/>
          </a:prstGeom>
          <a:solidFill>
            <a:srgbClr val="CCFF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2000" dirty="0">
                <a:ea typeface="黑体" panose="02010609060101010101" pitchFamily="49" charset="-122"/>
              </a:rPr>
              <a:t>第一章 纵向科研项目经费管理</a:t>
            </a:r>
            <a:endParaRPr lang="zh-CN" altLang="en-US" sz="2000" dirty="0">
              <a:ea typeface="黑体" panose="02010609060101010101" pitchFamily="49" charset="-122"/>
            </a:endParaRPr>
          </a:p>
        </p:txBody>
      </p:sp>
      <p:sp>
        <p:nvSpPr>
          <p:cNvPr id="36877" name="矩形 36876"/>
          <p:cNvSpPr/>
          <p:nvPr/>
        </p:nvSpPr>
        <p:spPr>
          <a:xfrm>
            <a:off x="6858000" y="2209800"/>
            <a:ext cx="1143000" cy="323850"/>
          </a:xfrm>
          <a:prstGeom prst="rect">
            <a:avLst/>
          </a:prstGeom>
        </p:spPr>
        <p:txBody>
          <a:bodyPr wrap="none" fromWordArt="1">
            <a:prstTxWarp prst="textPlain">
              <a:avLst>
                <a:gd name="adj" fmla="val 50000"/>
              </a:avLst>
            </a:prstTxWarp>
            <a:normAutofit/>
          </a:bodyPr>
          <a:p>
            <a:pPr algn="ctr"/>
            <a:r>
              <a:rPr lang="zh-CN" altLang="en-US" sz="2400" b="1" i="1">
                <a:ln w="9525" cap="flat" cmpd="sng">
                  <a:solidFill>
                    <a:srgbClr val="000000"/>
                  </a:solidFill>
                  <a:prstDash val="solid"/>
                  <a:headEnd type="none" w="med" len="med"/>
                  <a:tailEnd type="none" w="med" len="med"/>
                </a:ln>
                <a:solidFill>
                  <a:srgbClr val="FF0000"/>
                </a:solidFill>
                <a:effectLst>
                  <a:outerShdw dist="35921" dir="2699999" algn="ctr" rotWithShape="0">
                    <a:srgbClr val="808080">
                      <a:alpha val="80000"/>
                    </a:srgbClr>
                  </a:outerShdw>
                </a:effectLst>
                <a:latin typeface="楷体" panose="02010609060101010101" charset="-122"/>
                <a:ea typeface="楷体" panose="02010609060101010101" charset="-122"/>
              </a:rPr>
              <a:t>≦2年</a:t>
            </a:r>
            <a:endParaRPr lang="zh-CN" altLang="en-US" sz="2400" b="1" i="1">
              <a:ln w="9525" cap="flat" cmpd="sng">
                <a:solidFill>
                  <a:srgbClr val="000000"/>
                </a:solidFill>
                <a:prstDash val="solid"/>
                <a:headEnd type="none" w="med" len="med"/>
                <a:tailEnd type="none" w="med" len="med"/>
              </a:ln>
              <a:solidFill>
                <a:srgbClr val="FF0000"/>
              </a:solidFill>
              <a:effectLst>
                <a:outerShdw dist="35921" dir="2699999" algn="ctr" rotWithShape="0">
                  <a:srgbClr val="808080">
                    <a:alpha val="80000"/>
                  </a:srgbClr>
                </a:outerShdw>
              </a:effectLst>
              <a:latin typeface="楷体" panose="02010609060101010101" charset="-122"/>
              <a:ea typeface="楷体" panose="02010609060101010101" charset="-122"/>
            </a:endParaRPr>
          </a:p>
        </p:txBody>
      </p:sp>
      <p:sp>
        <p:nvSpPr>
          <p:cNvPr id="36878" name="矩形 36877"/>
          <p:cNvSpPr/>
          <p:nvPr/>
        </p:nvSpPr>
        <p:spPr>
          <a:xfrm>
            <a:off x="6934200" y="5257800"/>
            <a:ext cx="990600" cy="304800"/>
          </a:xfrm>
          <a:prstGeom prst="rect">
            <a:avLst/>
          </a:prstGeom>
        </p:spPr>
        <p:txBody>
          <a:bodyPr wrap="none" fromWordArt="1">
            <a:prstTxWarp prst="textPlain">
              <a:avLst>
                <a:gd name="adj" fmla="val 50000"/>
              </a:avLst>
            </a:prstTxWarp>
            <a:normAutofit/>
          </a:bodyPr>
          <a:p>
            <a:pPr algn="ctr"/>
            <a:r>
              <a:rPr lang="zh-CN" altLang="en-US" sz="2000" b="1" i="1">
                <a:ln w="9525" cap="flat" cmpd="sng">
                  <a:solidFill>
                    <a:srgbClr val="000000"/>
                  </a:solidFill>
                  <a:prstDash val="solid"/>
                  <a:headEnd type="none" w="med" len="med"/>
                  <a:tailEnd type="none" w="med" len="med"/>
                </a:ln>
                <a:solidFill>
                  <a:srgbClr val="FF0000"/>
                </a:solidFill>
                <a:latin typeface="楷体" panose="02010609060101010101" charset="-122"/>
                <a:ea typeface="楷体" panose="02010609060101010101" charset="-122"/>
              </a:rPr>
              <a:t>＞2年</a:t>
            </a:r>
            <a:endParaRPr lang="zh-CN" altLang="en-US" sz="2000" b="1" i="1">
              <a:ln w="9525" cap="flat" cmpd="sng">
                <a:solidFill>
                  <a:srgbClr val="000000"/>
                </a:solidFill>
                <a:prstDash val="solid"/>
                <a:headEnd type="none" w="med" len="med"/>
                <a:tailEnd type="none" w="med" len="med"/>
              </a:ln>
              <a:solidFill>
                <a:srgbClr val="FF0000"/>
              </a:solidFill>
              <a:latin typeface="楷体" panose="02010609060101010101" charset="-122"/>
              <a:ea typeface="楷体" panose="02010609060101010101" charset="-122"/>
            </a:endParaRPr>
          </a:p>
        </p:txBody>
      </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标题 102401"/>
          <p:cNvSpPr>
            <a:spLocks noGrp="1"/>
          </p:cNvSpPr>
          <p:nvPr>
            <p:ph type="title"/>
          </p:nvPr>
        </p:nvSpPr>
        <p:spPr>
          <a:xfrm>
            <a:off x="1143000" y="228600"/>
            <a:ext cx="7793038" cy="1462088"/>
          </a:xfrm>
          <a:ln/>
        </p:spPr>
        <p:txBody>
          <a:bodyPr anchor="b"/>
          <a:p>
            <a:endParaRPr dirty="0"/>
          </a:p>
        </p:txBody>
      </p:sp>
      <p:sp>
        <p:nvSpPr>
          <p:cNvPr id="102403" name="文本占位符 102402"/>
          <p:cNvSpPr>
            <a:spLocks noGrp="1"/>
          </p:cNvSpPr>
          <p:nvPr>
            <p:ph type="body" idx="1"/>
          </p:nvPr>
        </p:nvSpPr>
        <p:spPr>
          <a:xfrm>
            <a:off x="3240088" y="2133600"/>
            <a:ext cx="3389312" cy="4114800"/>
          </a:xfrm>
          <a:ln/>
        </p:spPr>
        <p:txBody>
          <a:bodyPr/>
          <a:p>
            <a:r>
              <a:rPr lang="zh-CN" altLang="en-US" dirty="0">
                <a:solidFill>
                  <a:srgbClr val="0066FF"/>
                </a:solidFill>
                <a:ea typeface="黑体" panose="02010609060101010101" pitchFamily="49" charset="-122"/>
              </a:rPr>
              <a:t>出台背景</a:t>
            </a:r>
            <a:endParaRPr lang="zh-CN" altLang="en-US" dirty="0">
              <a:solidFill>
                <a:srgbClr val="0066FF"/>
              </a:solidFill>
              <a:ea typeface="黑体" panose="02010609060101010101" pitchFamily="49" charset="-122"/>
            </a:endParaRPr>
          </a:p>
          <a:p>
            <a:r>
              <a:rPr lang="zh-CN" altLang="en-US" dirty="0">
                <a:solidFill>
                  <a:schemeClr val="hlink"/>
                </a:solidFill>
                <a:ea typeface="黑体" panose="02010609060101010101" pitchFamily="49" charset="-122"/>
              </a:rPr>
              <a:t>起草过程</a:t>
            </a:r>
            <a:endParaRPr lang="zh-CN" altLang="en-US" dirty="0">
              <a:solidFill>
                <a:schemeClr val="hlink"/>
              </a:solidFill>
              <a:ea typeface="黑体" panose="02010609060101010101" pitchFamily="49" charset="-122"/>
            </a:endParaRPr>
          </a:p>
          <a:p>
            <a:r>
              <a:rPr lang="zh-CN" altLang="en-US" dirty="0">
                <a:solidFill>
                  <a:srgbClr val="0066FF"/>
                </a:solidFill>
                <a:ea typeface="黑体" panose="02010609060101010101" pitchFamily="49" charset="-122"/>
              </a:rPr>
              <a:t>制订原则</a:t>
            </a:r>
            <a:endParaRPr lang="zh-CN" altLang="en-US" dirty="0">
              <a:solidFill>
                <a:srgbClr val="0066FF"/>
              </a:solidFill>
              <a:ea typeface="黑体" panose="02010609060101010101" pitchFamily="49" charset="-122"/>
            </a:endParaRPr>
          </a:p>
          <a:p>
            <a:r>
              <a:rPr lang="zh-CN" altLang="en-US" dirty="0">
                <a:solidFill>
                  <a:schemeClr val="hlink"/>
                </a:solidFill>
                <a:ea typeface="黑体" panose="02010609060101010101" pitchFamily="49" charset="-122"/>
              </a:rPr>
              <a:t>制订依据</a:t>
            </a:r>
            <a:endParaRPr lang="zh-CN" altLang="en-US" dirty="0">
              <a:solidFill>
                <a:schemeClr val="hlink"/>
              </a:solidFill>
              <a:ea typeface="黑体" panose="02010609060101010101" pitchFamily="49" charset="-122"/>
            </a:endParaRPr>
          </a:p>
          <a:p>
            <a:r>
              <a:rPr lang="zh-CN" altLang="en-US" dirty="0">
                <a:solidFill>
                  <a:srgbClr val="0066FF"/>
                </a:solidFill>
                <a:ea typeface="黑体" panose="02010609060101010101" pitchFamily="49" charset="-122"/>
              </a:rPr>
              <a:t>亮点变化</a:t>
            </a:r>
            <a:endParaRPr lang="zh-CN" altLang="en-US" dirty="0">
              <a:solidFill>
                <a:srgbClr val="0066FF"/>
              </a:solidFill>
              <a:ea typeface="黑体" panose="02010609060101010101" pitchFamily="49" charset="-122"/>
            </a:endParaRPr>
          </a:p>
          <a:p>
            <a:pPr>
              <a:buNone/>
            </a:pPr>
            <a:r>
              <a:rPr lang="zh-CN" altLang="en-US" sz="2000" dirty="0">
                <a:solidFill>
                  <a:schemeClr val="hlink"/>
                </a:solidFill>
                <a:ea typeface="黑体" panose="02010609060101010101" pitchFamily="49" charset="-122"/>
              </a:rPr>
              <a:t>★ </a:t>
            </a:r>
            <a:r>
              <a:rPr lang="zh-CN" altLang="en-US" dirty="0">
                <a:solidFill>
                  <a:schemeClr val="hlink"/>
                </a:solidFill>
                <a:ea typeface="黑体" panose="02010609060101010101" pitchFamily="49" charset="-122"/>
              </a:rPr>
              <a:t>具体内容</a:t>
            </a:r>
            <a:endParaRPr lang="zh-CN" altLang="en-US" dirty="0">
              <a:solidFill>
                <a:schemeClr val="hlink"/>
              </a:solidFill>
              <a:ea typeface="黑体" panose="02010609060101010101" pitchFamily="49" charset="-122"/>
            </a:endParaRPr>
          </a:p>
          <a:p>
            <a:r>
              <a:rPr lang="zh-CN" altLang="en-US" dirty="0">
                <a:solidFill>
                  <a:srgbClr val="0066FF"/>
                </a:solidFill>
                <a:ea typeface="黑体" panose="02010609060101010101" pitchFamily="49" charset="-122"/>
              </a:rPr>
              <a:t>常见问题</a:t>
            </a:r>
            <a:endParaRPr lang="zh-CN" altLang="en-US" dirty="0">
              <a:solidFill>
                <a:srgbClr val="0066FF"/>
              </a:solidFill>
              <a:ea typeface="黑体" panose="02010609060101010101" pitchFamily="49" charset="-122"/>
            </a:endParaRPr>
          </a:p>
        </p:txBody>
      </p:sp>
      <p:pic>
        <p:nvPicPr>
          <p:cNvPr id="102404" name="图片 102403"/>
          <p:cNvPicPr>
            <a:picLocks noChangeAspect="1"/>
          </p:cNvPicPr>
          <p:nvPr/>
        </p:nvPicPr>
        <p:blipFill>
          <a:blip r:embed="rId1"/>
          <a:stretch>
            <a:fillRect/>
          </a:stretch>
        </p:blipFill>
        <p:spPr>
          <a:xfrm>
            <a:off x="7315200" y="5499100"/>
            <a:ext cx="1828800" cy="1358900"/>
          </a:xfrm>
          <a:prstGeom prst="rect">
            <a:avLst/>
          </a:prstGeom>
          <a:noFill/>
          <a:ln w="9525">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9" name="矩形 55298"/>
          <p:cNvSpPr/>
          <p:nvPr/>
        </p:nvSpPr>
        <p:spPr>
          <a:xfrm>
            <a:off x="1303338" y="366713"/>
            <a:ext cx="7793037" cy="1462087"/>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800" dirty="0">
                <a:ea typeface="黑体" panose="02010609060101010101" pitchFamily="49" charset="-122"/>
              </a:rPr>
              <a:t>第四节  结余经费的管理</a:t>
            </a:r>
            <a:endParaRPr lang="zh-CN" altLang="en-US" sz="2800" dirty="0">
              <a:ea typeface="黑体" panose="02010609060101010101" pitchFamily="49" charset="-122"/>
            </a:endParaRPr>
          </a:p>
        </p:txBody>
      </p:sp>
      <p:pic>
        <p:nvPicPr>
          <p:cNvPr id="55300" name="图片 55299"/>
          <p:cNvPicPr>
            <a:picLocks noChangeAspect="1"/>
          </p:cNvPicPr>
          <p:nvPr/>
        </p:nvPicPr>
        <p:blipFill>
          <a:blip r:embed="rId1"/>
          <a:stretch>
            <a:fillRect/>
          </a:stretch>
        </p:blipFill>
        <p:spPr>
          <a:xfrm>
            <a:off x="533400" y="2489200"/>
            <a:ext cx="1905000" cy="1701800"/>
          </a:xfrm>
          <a:prstGeom prst="rect">
            <a:avLst/>
          </a:prstGeom>
          <a:noFill/>
          <a:ln w="9525">
            <a:noFill/>
          </a:ln>
        </p:spPr>
      </p:pic>
      <p:pic>
        <p:nvPicPr>
          <p:cNvPr id="55301" name="图片 55300"/>
          <p:cNvPicPr>
            <a:picLocks noChangeAspect="1"/>
          </p:cNvPicPr>
          <p:nvPr/>
        </p:nvPicPr>
        <p:blipFill>
          <a:blip r:embed="rId2"/>
          <a:stretch>
            <a:fillRect/>
          </a:stretch>
        </p:blipFill>
        <p:spPr>
          <a:xfrm>
            <a:off x="7378700" y="5059363"/>
            <a:ext cx="1322388" cy="1524000"/>
          </a:xfrm>
          <a:prstGeom prst="rect">
            <a:avLst/>
          </a:prstGeom>
          <a:noFill/>
          <a:ln w="9525">
            <a:noFill/>
          </a:ln>
        </p:spPr>
      </p:pic>
      <p:sp>
        <p:nvSpPr>
          <p:cNvPr id="55302" name="文本框 55301"/>
          <p:cNvSpPr txBox="1"/>
          <p:nvPr/>
        </p:nvSpPr>
        <p:spPr>
          <a:xfrm>
            <a:off x="2057400" y="2743200"/>
            <a:ext cx="381000" cy="366713"/>
          </a:xfrm>
          <a:prstGeom prst="rect">
            <a:avLst/>
          </a:prstGeom>
          <a:solidFill>
            <a:schemeClr val="bg1"/>
          </a:solidFill>
          <a:ln w="9525">
            <a:noFill/>
          </a:ln>
        </p:spPr>
        <p:txBody>
          <a:bodyPr>
            <a:spAutoFit/>
          </a:bodyPr>
          <a:p>
            <a:pPr algn="l">
              <a:spcBef>
                <a:spcPct val="50000"/>
              </a:spcBef>
            </a:pPr>
            <a:endParaRPr dirty="0">
              <a:latin typeface="Tahoma" panose="020B0604030504040204" pitchFamily="34" charset="0"/>
              <a:ea typeface="宋体" panose="02010600030101010101" pitchFamily="2" charset="-122"/>
            </a:endParaRPr>
          </a:p>
        </p:txBody>
      </p:sp>
      <p:sp>
        <p:nvSpPr>
          <p:cNvPr id="55308" name="矩形 55307"/>
          <p:cNvSpPr/>
          <p:nvPr/>
        </p:nvSpPr>
        <p:spPr>
          <a:xfrm>
            <a:off x="2590800" y="3276600"/>
            <a:ext cx="4724400" cy="1679575"/>
          </a:xfrm>
          <a:prstGeom prst="rect">
            <a:avLst/>
          </a:prstGeom>
          <a:solidFill>
            <a:srgbClr val="FFFF99"/>
          </a:solidFill>
          <a:ln w="9525">
            <a:noFill/>
          </a:ln>
        </p:spPr>
        <p:txBody>
          <a:bodyPr anchor="ctr">
            <a:spAutoFit/>
          </a:bodyPr>
          <a:p>
            <a:pPr algn="l">
              <a:lnSpc>
                <a:spcPct val="130000"/>
              </a:lnSpc>
            </a:pPr>
            <a:r>
              <a:rPr lang="en-US" altLang="zh-CN" sz="2000" dirty="0">
                <a:solidFill>
                  <a:srgbClr val="FF33CC"/>
                </a:solidFill>
                <a:latin typeface="黑体" panose="02010609060101010101" pitchFamily="49" charset="-122"/>
                <a:ea typeface="黑体" panose="02010609060101010101" pitchFamily="49" charset="-122"/>
              </a:rPr>
              <a:t>2</a:t>
            </a:r>
            <a:r>
              <a:rPr lang="zh-CN" altLang="en-US" sz="2000" dirty="0">
                <a:solidFill>
                  <a:srgbClr val="FF33CC"/>
                </a:solidFill>
                <a:latin typeface="黑体" panose="02010609060101010101" pitchFamily="49" charset="-122"/>
                <a:ea typeface="黑体" panose="02010609060101010101" pitchFamily="49" charset="-122"/>
              </a:rPr>
              <a:t>、对于因故终止执行、撤销或未通过验收的项目，结余资金由学校统筹安排；主管部门要求退回结余经费的，应在接到通知</a:t>
            </a:r>
            <a:r>
              <a:rPr lang="en-US" altLang="zh-CN" sz="2000" dirty="0">
                <a:solidFill>
                  <a:srgbClr val="FF33CC"/>
                </a:solidFill>
                <a:latin typeface="黑体" panose="02010609060101010101" pitchFamily="49" charset="-122"/>
                <a:ea typeface="黑体" panose="02010609060101010101" pitchFamily="49" charset="-122"/>
              </a:rPr>
              <a:t>30</a:t>
            </a:r>
            <a:r>
              <a:rPr lang="zh-CN" altLang="en-US" sz="2000" dirty="0">
                <a:solidFill>
                  <a:srgbClr val="FF33CC"/>
                </a:solidFill>
                <a:latin typeface="黑体" panose="02010609060101010101" pitchFamily="49" charset="-122"/>
                <a:ea typeface="黑体" panose="02010609060101010101" pitchFamily="49" charset="-122"/>
              </a:rPr>
              <a:t>个自然日内按原渠道退回。</a:t>
            </a:r>
            <a:endParaRPr lang="zh-CN" altLang="en-US" sz="2000" dirty="0">
              <a:solidFill>
                <a:srgbClr val="FF33CC"/>
              </a:solidFill>
              <a:latin typeface="黑体" panose="02010609060101010101" pitchFamily="49" charset="-122"/>
              <a:ea typeface="黑体" panose="02010609060101010101" pitchFamily="49" charset="-122"/>
            </a:endParaRPr>
          </a:p>
        </p:txBody>
      </p:sp>
      <p:sp>
        <p:nvSpPr>
          <p:cNvPr id="55310" name="直接连接符 55309"/>
          <p:cNvSpPr/>
          <p:nvPr/>
        </p:nvSpPr>
        <p:spPr>
          <a:xfrm>
            <a:off x="2514600" y="2971800"/>
            <a:ext cx="2438400" cy="0"/>
          </a:xfrm>
          <a:prstGeom prst="line">
            <a:avLst/>
          </a:prstGeom>
          <a:ln w="28575" cap="flat" cmpd="sng">
            <a:solidFill>
              <a:srgbClr val="FF0000"/>
            </a:solidFill>
            <a:prstDash val="solid"/>
            <a:headEnd type="none" w="med" len="med"/>
            <a:tailEnd type="none" w="med" len="med"/>
          </a:ln>
        </p:spPr>
      </p:sp>
      <p:sp>
        <p:nvSpPr>
          <p:cNvPr id="55311" name="直接连接符 55310"/>
          <p:cNvSpPr/>
          <p:nvPr/>
        </p:nvSpPr>
        <p:spPr>
          <a:xfrm>
            <a:off x="4953000" y="2971800"/>
            <a:ext cx="0" cy="533400"/>
          </a:xfrm>
          <a:prstGeom prst="line">
            <a:avLst/>
          </a:prstGeom>
          <a:ln w="28575" cap="flat" cmpd="sng">
            <a:solidFill>
              <a:schemeClr val="hlink"/>
            </a:solidFill>
            <a:prstDash val="solid"/>
            <a:headEnd type="none" w="med" len="med"/>
            <a:tailEnd type="triangle" w="med" len="med"/>
          </a:ln>
        </p:spPr>
      </p:sp>
      <p:sp>
        <p:nvSpPr>
          <p:cNvPr id="55314" name="直接连接符 55313"/>
          <p:cNvSpPr/>
          <p:nvPr/>
        </p:nvSpPr>
        <p:spPr>
          <a:xfrm>
            <a:off x="4953000" y="4876800"/>
            <a:ext cx="0" cy="1066800"/>
          </a:xfrm>
          <a:prstGeom prst="line">
            <a:avLst/>
          </a:prstGeom>
          <a:ln w="28575" cap="flat" cmpd="sng">
            <a:solidFill>
              <a:schemeClr val="hlink"/>
            </a:solidFill>
            <a:prstDash val="solid"/>
            <a:headEnd type="none" w="med" len="med"/>
            <a:tailEnd type="none" w="med" len="med"/>
          </a:ln>
        </p:spPr>
      </p:sp>
      <p:sp>
        <p:nvSpPr>
          <p:cNvPr id="55315" name="直接连接符 55314"/>
          <p:cNvSpPr/>
          <p:nvPr/>
        </p:nvSpPr>
        <p:spPr>
          <a:xfrm>
            <a:off x="4953000" y="5943600"/>
            <a:ext cx="2286000" cy="0"/>
          </a:xfrm>
          <a:prstGeom prst="line">
            <a:avLst/>
          </a:prstGeom>
          <a:ln w="28575" cap="flat" cmpd="sng">
            <a:solidFill>
              <a:schemeClr val="hlink"/>
            </a:solidFill>
            <a:prstDash val="solid"/>
            <a:headEnd type="none" w="med" len="med"/>
            <a:tailEnd type="triangle" w="med" len="med"/>
          </a:ln>
        </p:spPr>
      </p:sp>
      <p:pic>
        <p:nvPicPr>
          <p:cNvPr id="55317" name="图片 55316"/>
          <p:cNvPicPr>
            <a:picLocks noChangeAspect="1"/>
          </p:cNvPicPr>
          <p:nvPr/>
        </p:nvPicPr>
        <p:blipFill>
          <a:blip r:embed="rId3"/>
          <a:stretch>
            <a:fillRect/>
          </a:stretch>
        </p:blipFill>
        <p:spPr>
          <a:xfrm rot="7193426">
            <a:off x="8081963" y="4872038"/>
            <a:ext cx="762000" cy="466725"/>
          </a:xfrm>
          <a:prstGeom prst="rect">
            <a:avLst/>
          </a:prstGeom>
          <a:noFill/>
          <a:ln w="9525">
            <a:noFill/>
          </a:ln>
        </p:spPr>
      </p:pic>
      <p:grpSp>
        <p:nvGrpSpPr>
          <p:cNvPr id="55320" name="组合 55319"/>
          <p:cNvGrpSpPr/>
          <p:nvPr/>
        </p:nvGrpSpPr>
        <p:grpSpPr>
          <a:xfrm>
            <a:off x="7391400" y="4694238"/>
            <a:ext cx="1322388" cy="1858962"/>
            <a:chOff x="4656" y="2957"/>
            <a:chExt cx="833" cy="1171"/>
          </a:xfrm>
        </p:grpSpPr>
        <p:pic>
          <p:nvPicPr>
            <p:cNvPr id="55318" name="图片 55317"/>
            <p:cNvPicPr>
              <a:picLocks noChangeAspect="1"/>
            </p:cNvPicPr>
            <p:nvPr/>
          </p:nvPicPr>
          <p:blipFill>
            <a:blip r:embed="rId2"/>
            <a:stretch>
              <a:fillRect/>
            </a:stretch>
          </p:blipFill>
          <p:spPr>
            <a:xfrm>
              <a:off x="4656" y="3168"/>
              <a:ext cx="833" cy="960"/>
            </a:xfrm>
            <a:prstGeom prst="rect">
              <a:avLst/>
            </a:prstGeom>
            <a:noFill/>
            <a:ln w="9525">
              <a:noFill/>
            </a:ln>
          </p:spPr>
        </p:pic>
        <p:pic>
          <p:nvPicPr>
            <p:cNvPr id="55319" name="图片 55318"/>
            <p:cNvPicPr>
              <a:picLocks noChangeAspect="1"/>
            </p:cNvPicPr>
            <p:nvPr/>
          </p:nvPicPr>
          <p:blipFill>
            <a:blip r:embed="rId3"/>
            <a:stretch>
              <a:fillRect/>
            </a:stretch>
          </p:blipFill>
          <p:spPr>
            <a:xfrm rot="7193426">
              <a:off x="5099" y="3050"/>
              <a:ext cx="480" cy="294"/>
            </a:xfrm>
            <a:prstGeom prst="rect">
              <a:avLst/>
            </a:prstGeom>
            <a:noFill/>
            <a:ln w="9525">
              <a:noFill/>
            </a:ln>
          </p:spPr>
        </p:pic>
      </p:grpSp>
      <p:sp>
        <p:nvSpPr>
          <p:cNvPr id="55322" name="矩形 55321"/>
          <p:cNvSpPr/>
          <p:nvPr/>
        </p:nvSpPr>
        <p:spPr>
          <a:xfrm>
            <a:off x="5562600" y="0"/>
            <a:ext cx="3581400" cy="319088"/>
          </a:xfrm>
          <a:prstGeom prst="rect">
            <a:avLst/>
          </a:prstGeom>
          <a:solidFill>
            <a:srgbClr val="CCFF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2000" dirty="0">
                <a:ea typeface="黑体" panose="02010609060101010101" pitchFamily="49" charset="-122"/>
              </a:rPr>
              <a:t>第一章 纵向科研项目经费管理</a:t>
            </a:r>
            <a:endParaRPr lang="zh-CN" altLang="en-US" sz="2000" dirty="0">
              <a:ea typeface="黑体" panose="02010609060101010101" pitchFamily="49" charset="-122"/>
            </a:endParaRPr>
          </a:p>
        </p:txBody>
      </p:sp>
    </p:spTree>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1" name="文本占位符 37890"/>
          <p:cNvSpPr>
            <a:spLocks noGrp="1"/>
          </p:cNvSpPr>
          <p:nvPr>
            <p:ph type="body" idx="1"/>
          </p:nvPr>
        </p:nvSpPr>
        <p:spPr>
          <a:xfrm>
            <a:off x="381000" y="2017713"/>
            <a:ext cx="7543800" cy="3849687"/>
          </a:xfrm>
          <a:ln/>
        </p:spPr>
        <p:txBody>
          <a:bodyPr/>
          <a:p>
            <a:pPr>
              <a:lnSpc>
                <a:spcPct val="180000"/>
              </a:lnSpc>
              <a:buNone/>
            </a:pPr>
            <a:r>
              <a:rPr lang="en-US" altLang="zh-CN" sz="2400" dirty="0">
                <a:latin typeface="黑体" panose="02010609060101010101" pitchFamily="49" charset="-122"/>
                <a:ea typeface="黑体" panose="02010609060101010101" pitchFamily="49" charset="-122"/>
              </a:rPr>
              <a:t>      1</a:t>
            </a:r>
            <a:r>
              <a:rPr lang="zh-CN" altLang="en-US" sz="2400" dirty="0">
                <a:latin typeface="黑体" panose="02010609060101010101" pitchFamily="49" charset="-122"/>
                <a:ea typeface="黑体" panose="02010609060101010101" pitchFamily="49" charset="-122"/>
              </a:rPr>
              <a:t>、横向科研项目经费管理依据合同（协议）执行；合同（协议）中没有经费预算约定条款的，参照省市级财政支持的科研经费管理办法执行，另可支出实验室改造和维修费、网络使用费、通信费、培训和学习费、立项业务费。</a:t>
            </a:r>
            <a:endParaRPr lang="zh-CN" altLang="en-US" sz="2400" dirty="0">
              <a:latin typeface="黑体" panose="02010609060101010101" pitchFamily="49" charset="-122"/>
              <a:ea typeface="黑体" panose="02010609060101010101" pitchFamily="49" charset="-122"/>
            </a:endParaRPr>
          </a:p>
        </p:txBody>
      </p:sp>
      <p:sp>
        <p:nvSpPr>
          <p:cNvPr id="37893" name="矩形 37892"/>
          <p:cNvSpPr/>
          <p:nvPr/>
        </p:nvSpPr>
        <p:spPr>
          <a:xfrm>
            <a:off x="1219200" y="1447800"/>
            <a:ext cx="6248400" cy="319088"/>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800" dirty="0">
                <a:ea typeface="黑体" panose="02010609060101010101" pitchFamily="49" charset="-122"/>
              </a:rPr>
              <a:t>第二章    横向科研项目经费管理</a:t>
            </a:r>
            <a:endParaRPr lang="zh-CN" altLang="en-US" sz="2800" dirty="0">
              <a:ea typeface="黑体" panose="02010609060101010101" pitchFamily="49" charset="-122"/>
            </a:endParaRPr>
          </a:p>
        </p:txBody>
      </p:sp>
      <p:sp>
        <p:nvSpPr>
          <p:cNvPr id="37894" name="矩形 37893"/>
          <p:cNvSpPr/>
          <p:nvPr/>
        </p:nvSpPr>
        <p:spPr>
          <a:xfrm>
            <a:off x="4114800" y="0"/>
            <a:ext cx="5029200" cy="304800"/>
          </a:xfrm>
          <a:prstGeom prst="rect">
            <a:avLst/>
          </a:prstGeom>
          <a:solidFill>
            <a:srgbClr val="FFFF99"/>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1600" dirty="0">
                <a:ea typeface="黑体" panose="02010609060101010101" pitchFamily="49" charset="-122"/>
              </a:rPr>
              <a:t>山西大学哲学社会科学科研项目经费管理办法（试行）</a:t>
            </a:r>
            <a:endParaRPr lang="zh-CN" altLang="en-US" sz="1600" dirty="0">
              <a:ea typeface="黑体" panose="02010609060101010101" pitchFamily="49" charset="-122"/>
            </a:endParaRPr>
          </a:p>
        </p:txBody>
      </p:sp>
      <p:pic>
        <p:nvPicPr>
          <p:cNvPr id="37895" name="图片 37894"/>
          <p:cNvPicPr>
            <a:picLocks noChangeAspect="1"/>
          </p:cNvPicPr>
          <p:nvPr/>
        </p:nvPicPr>
        <p:blipFill>
          <a:blip r:embed="rId1"/>
          <a:stretch>
            <a:fillRect/>
          </a:stretch>
        </p:blipFill>
        <p:spPr>
          <a:xfrm>
            <a:off x="7162800" y="4800600"/>
            <a:ext cx="1776413" cy="1828800"/>
          </a:xfrm>
          <a:prstGeom prst="rect">
            <a:avLst/>
          </a:prstGeom>
          <a:noFill/>
          <a:ln w="9525">
            <a:noFill/>
          </a:ln>
        </p:spPr>
      </p:pic>
      <p:sp>
        <p:nvSpPr>
          <p:cNvPr id="37896" name="椭圆形标注 37895"/>
          <p:cNvSpPr/>
          <p:nvPr/>
        </p:nvSpPr>
        <p:spPr>
          <a:xfrm>
            <a:off x="2895600" y="2209800"/>
            <a:ext cx="5867400" cy="2667000"/>
          </a:xfrm>
          <a:prstGeom prst="wedgeEllipseCallout">
            <a:avLst>
              <a:gd name="adj1" fmla="val -53949"/>
              <a:gd name="adj2" fmla="val 57319"/>
            </a:avLst>
          </a:prstGeom>
          <a:solidFill>
            <a:srgbClr val="CCFFFF"/>
          </a:solidFill>
          <a:ln w="9525" cap="flat" cmpd="sng">
            <a:solidFill>
              <a:schemeClr val="tx1"/>
            </a:solidFill>
            <a:prstDash val="solid"/>
            <a:miter/>
            <a:headEnd type="none" w="med" len="med"/>
            <a:tailEnd type="none" w="med" len="med"/>
          </a:ln>
        </p:spPr>
        <p:txBody>
          <a:bodyPr/>
          <a:p>
            <a:pPr>
              <a:lnSpc>
                <a:spcPct val="110000"/>
              </a:lnSpc>
            </a:pPr>
            <a:r>
              <a:rPr lang="zh-CN" altLang="en-US" sz="2200" dirty="0">
                <a:solidFill>
                  <a:srgbClr val="FF0066"/>
                </a:solidFill>
                <a:latin typeface="Tahoma" panose="020B0604030504040204" pitchFamily="34" charset="0"/>
                <a:ea typeface="黑体" panose="02010609060101010101" pitchFamily="49" charset="-122"/>
              </a:rPr>
              <a:t>立项业务费</a:t>
            </a:r>
            <a:endParaRPr lang="zh-CN" altLang="en-US" sz="2200" dirty="0">
              <a:solidFill>
                <a:srgbClr val="FF0066"/>
              </a:solidFill>
              <a:latin typeface="Tahoma" panose="020B0604030504040204" pitchFamily="34" charset="0"/>
              <a:ea typeface="黑体" panose="02010609060101010101" pitchFamily="49" charset="-122"/>
            </a:endParaRPr>
          </a:p>
          <a:p>
            <a:pPr algn="l">
              <a:lnSpc>
                <a:spcPct val="110000"/>
              </a:lnSpc>
            </a:pPr>
            <a:r>
              <a:rPr lang="zh-CN" altLang="en-US" sz="2000" dirty="0">
                <a:latin typeface="Tahoma" panose="020B0604030504040204" pitchFamily="34" charset="0"/>
                <a:ea typeface="黑体" panose="02010609060101010101" pitchFamily="49" charset="-122"/>
              </a:rPr>
              <a:t>科研项目立项过程中参与科研项目人员的先期研究补助和对外专家咨询等费用，一般不超过科研项目到账经费的</a:t>
            </a:r>
            <a:r>
              <a:rPr lang="en-US" altLang="zh-CN" sz="2000" dirty="0">
                <a:latin typeface="Tahoma" panose="020B0604030504040204" pitchFamily="34" charset="0"/>
                <a:ea typeface="黑体" panose="02010609060101010101" pitchFamily="49" charset="-122"/>
              </a:rPr>
              <a:t>5%</a:t>
            </a:r>
            <a:r>
              <a:rPr lang="zh-CN" altLang="en-US" sz="2000" dirty="0">
                <a:latin typeface="Tahoma" panose="020B0604030504040204" pitchFamily="34" charset="0"/>
                <a:ea typeface="黑体" panose="02010609060101010101" pitchFamily="49" charset="-122"/>
              </a:rPr>
              <a:t>。</a:t>
            </a:r>
            <a:endParaRPr lang="zh-CN" altLang="en-US" sz="2000" dirty="0">
              <a:solidFill>
                <a:srgbClr val="FF0066"/>
              </a:solidFill>
              <a:latin typeface="Tahoma" panose="020B0604030504040204" pitchFamily="34" charset="0"/>
              <a:ea typeface="黑体" panose="02010609060101010101" pitchFamily="49"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blinds(horizontal)">
                                      <p:cBhvr>
                                        <p:cTn id="7"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5" name="文本占位符 38914"/>
          <p:cNvSpPr>
            <a:spLocks noGrp="1"/>
          </p:cNvSpPr>
          <p:nvPr>
            <p:ph type="body" sz="half" idx="1"/>
          </p:nvPr>
        </p:nvSpPr>
        <p:spPr>
          <a:xfrm>
            <a:off x="381000" y="1828800"/>
            <a:ext cx="3124200" cy="914400"/>
          </a:xfrm>
          <a:ln/>
        </p:spPr>
        <p:txBody>
          <a:bodyPr/>
          <a:p>
            <a:pPr>
              <a:lnSpc>
                <a:spcPct val="120000"/>
              </a:lnSpc>
              <a:spcBef>
                <a:spcPct val="0"/>
              </a:spcBef>
              <a:buNone/>
            </a:pPr>
            <a:r>
              <a:rPr lang="en-US" altLang="zh-CN" sz="2000" dirty="0">
                <a:latin typeface="黑体" panose="02010609060101010101" pitchFamily="49" charset="-122"/>
                <a:ea typeface="黑体" panose="02010609060101010101" pitchFamily="49" charset="-122"/>
              </a:rPr>
              <a:t>       2</a:t>
            </a:r>
            <a:r>
              <a:rPr lang="zh-CN" altLang="en-US" sz="2000" dirty="0">
                <a:latin typeface="黑体" panose="02010609060101010101" pitchFamily="49" charset="-122"/>
                <a:ea typeface="黑体" panose="02010609060101010101" pitchFamily="49" charset="-122"/>
              </a:rPr>
              <a:t>、横向科研项目管理费按到账经费的</a:t>
            </a:r>
            <a:r>
              <a:rPr lang="en-US" altLang="zh-CN" sz="2000" dirty="0">
                <a:latin typeface="黑体" panose="02010609060101010101" pitchFamily="49" charset="-122"/>
                <a:ea typeface="黑体" panose="02010609060101010101" pitchFamily="49" charset="-122"/>
              </a:rPr>
              <a:t>5%</a:t>
            </a:r>
            <a:r>
              <a:rPr lang="zh-CN" altLang="en-US" sz="2000" dirty="0">
                <a:latin typeface="黑体" panose="02010609060101010101" pitchFamily="49" charset="-122"/>
                <a:ea typeface="黑体" panose="02010609060101010101" pitchFamily="49" charset="-122"/>
              </a:rPr>
              <a:t>提取，最高不超过</a:t>
            </a:r>
            <a:r>
              <a:rPr lang="en-US" altLang="zh-CN" sz="2000" dirty="0">
                <a:latin typeface="黑体" panose="02010609060101010101" pitchFamily="49" charset="-122"/>
                <a:ea typeface="黑体" panose="02010609060101010101" pitchFamily="49" charset="-122"/>
              </a:rPr>
              <a:t>5000</a:t>
            </a:r>
            <a:r>
              <a:rPr lang="zh-CN" altLang="en-US" sz="2000" dirty="0">
                <a:latin typeface="黑体" panose="02010609060101010101" pitchFamily="49" charset="-122"/>
                <a:ea typeface="黑体" panose="02010609060101010101" pitchFamily="49" charset="-122"/>
              </a:rPr>
              <a:t>元。</a:t>
            </a:r>
            <a:endParaRPr lang="zh-CN" altLang="en-US" sz="2000" dirty="0"/>
          </a:p>
        </p:txBody>
      </p:sp>
      <p:graphicFrame>
        <p:nvGraphicFramePr>
          <p:cNvPr id="38917" name="内容占位符 38916"/>
          <p:cNvGraphicFramePr/>
          <p:nvPr>
            <p:ph sz="half" idx="2"/>
          </p:nvPr>
        </p:nvGraphicFramePr>
        <p:xfrm>
          <a:off x="2743200" y="1371600"/>
          <a:ext cx="8624888" cy="5851525"/>
        </p:xfrm>
        <a:graphic>
          <a:graphicData uri="http://schemas.openxmlformats.org/presentationml/2006/ole">
            <mc:AlternateContent xmlns:mc="http://schemas.openxmlformats.org/markup-compatibility/2006">
              <mc:Choice xmlns:v="urn:schemas-microsoft-com:vml" Requires="v">
                <p:oleObj spid="_x0000_s3077" name="" r:id="rId1" imgW="8305800" imgH="5638800" progId="MSGraph.Chart.8">
                  <p:embed/>
                </p:oleObj>
              </mc:Choice>
              <mc:Fallback>
                <p:oleObj name="" r:id="rId1" imgW="8305800" imgH="5638800" progId="MSGraph.Chart.8">
                  <p:embed/>
                  <p:pic>
                    <p:nvPicPr>
                      <p:cNvPr id="0" name="图片 3076"/>
                      <p:cNvPicPr/>
                      <p:nvPr/>
                    </p:nvPicPr>
                    <p:blipFill>
                      <a:blip r:embed="rId2"/>
                      <a:stretch>
                        <a:fillRect/>
                      </a:stretch>
                    </p:blipFill>
                    <p:spPr>
                      <a:xfrm>
                        <a:off x="2743200" y="1371600"/>
                        <a:ext cx="8624888" cy="5851525"/>
                      </a:xfrm>
                      <a:prstGeom prst="rect">
                        <a:avLst/>
                      </a:prstGeom>
                      <a:noFill/>
                      <a:ln w="38100">
                        <a:miter/>
                      </a:ln>
                    </p:spPr>
                  </p:pic>
                </p:oleObj>
              </mc:Fallback>
            </mc:AlternateContent>
          </a:graphicData>
        </a:graphic>
      </p:graphicFrame>
      <p:sp>
        <p:nvSpPr>
          <p:cNvPr id="38920" name="矩形 38919"/>
          <p:cNvSpPr/>
          <p:nvPr/>
        </p:nvSpPr>
        <p:spPr>
          <a:xfrm>
            <a:off x="685800" y="3352800"/>
            <a:ext cx="2895600" cy="2436813"/>
          </a:xfrm>
          <a:prstGeom prst="rect">
            <a:avLst/>
          </a:prstGeom>
          <a:noFill/>
          <a:ln w="9525">
            <a:noFill/>
          </a:ln>
        </p:spPr>
        <p:txBody>
          <a:bodyPr>
            <a:spAutoFit/>
          </a:bodyPr>
          <a:p>
            <a:pPr algn="l">
              <a:lnSpc>
                <a:spcPct val="110000"/>
              </a:lnSpc>
            </a:pPr>
            <a:r>
              <a:rPr lang="en-US" altLang="zh-CN" sz="2000" dirty="0">
                <a:latin typeface="黑体" panose="02010609060101010101" pitchFamily="49" charset="-122"/>
                <a:ea typeface="黑体" panose="02010609060101010101" pitchFamily="49" charset="-122"/>
              </a:rPr>
              <a:t>    3</a:t>
            </a:r>
            <a:r>
              <a:rPr lang="zh-CN" altLang="en-US" sz="2000" dirty="0">
                <a:latin typeface="黑体" panose="02010609060101010101" pitchFamily="49" charset="-122"/>
                <a:ea typeface="黑体" panose="02010609060101010101" pitchFamily="49" charset="-122"/>
              </a:rPr>
              <a:t>、横向科研项目完成后，项目负责人应主动办理结题手续，结余资金的</a:t>
            </a:r>
            <a:r>
              <a:rPr lang="en-US" altLang="zh-CN" sz="2000" dirty="0">
                <a:latin typeface="黑体" panose="02010609060101010101" pitchFamily="49" charset="-122"/>
                <a:ea typeface="黑体" panose="02010609060101010101" pitchFamily="49" charset="-122"/>
              </a:rPr>
              <a:t>70%</a:t>
            </a:r>
            <a:r>
              <a:rPr lang="zh-CN" altLang="en-US" sz="2000" dirty="0">
                <a:latin typeface="黑体" panose="02010609060101010101" pitchFamily="49" charset="-122"/>
                <a:ea typeface="黑体" panose="02010609060101010101" pitchFamily="49" charset="-122"/>
              </a:rPr>
              <a:t>可用于项目组成员的科研酬金，</a:t>
            </a:r>
            <a:r>
              <a:rPr lang="en-US" altLang="zh-CN" sz="2000" dirty="0">
                <a:latin typeface="黑体" panose="02010609060101010101" pitchFamily="49" charset="-122"/>
                <a:ea typeface="黑体" panose="02010609060101010101" pitchFamily="49" charset="-122"/>
              </a:rPr>
              <a:t>30%</a:t>
            </a:r>
            <a:r>
              <a:rPr lang="zh-CN" altLang="en-US" sz="2000" dirty="0">
                <a:latin typeface="黑体" panose="02010609060101010101" pitchFamily="49" charset="-122"/>
                <a:ea typeface="黑体" panose="02010609060101010101" pitchFamily="49" charset="-122"/>
              </a:rPr>
              <a:t>转入科研发展基金，由项目负责人安排。</a:t>
            </a:r>
            <a:endParaRPr lang="zh-CN" altLang="en-US" sz="2000" dirty="0">
              <a:latin typeface="黑体" panose="02010609060101010101" pitchFamily="49" charset="-122"/>
              <a:ea typeface="黑体" panose="02010609060101010101" pitchFamily="49" charset="-122"/>
            </a:endParaRPr>
          </a:p>
        </p:txBody>
      </p:sp>
      <p:sp>
        <p:nvSpPr>
          <p:cNvPr id="38924" name="矩形 38923"/>
          <p:cNvSpPr/>
          <p:nvPr/>
        </p:nvSpPr>
        <p:spPr>
          <a:xfrm>
            <a:off x="4114800" y="0"/>
            <a:ext cx="5029200" cy="304800"/>
          </a:xfrm>
          <a:prstGeom prst="rect">
            <a:avLst/>
          </a:prstGeom>
          <a:solidFill>
            <a:srgbClr val="FFFF99"/>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1600" dirty="0">
                <a:ea typeface="黑体" panose="02010609060101010101" pitchFamily="49" charset="-122"/>
              </a:rPr>
              <a:t>山西大学哲学社会科学科研项目经费管理办法</a:t>
            </a:r>
            <a:endParaRPr lang="zh-CN" altLang="en-US" sz="1600" dirty="0">
              <a:ea typeface="黑体" panose="02010609060101010101" pitchFamily="49" charset="-122"/>
            </a:endParaRPr>
          </a:p>
        </p:txBody>
      </p:sp>
      <p:sp>
        <p:nvSpPr>
          <p:cNvPr id="38925" name="矩形 38924"/>
          <p:cNvSpPr/>
          <p:nvPr/>
        </p:nvSpPr>
        <p:spPr>
          <a:xfrm>
            <a:off x="1219200" y="1447800"/>
            <a:ext cx="6248400" cy="319088"/>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800" dirty="0">
                <a:ea typeface="黑体" panose="02010609060101010101" pitchFamily="49" charset="-122"/>
              </a:rPr>
              <a:t>第二章    横向科研项目经费管理</a:t>
            </a:r>
            <a:endParaRPr lang="zh-CN" altLang="en-US" sz="2800" dirty="0">
              <a:ea typeface="黑体" panose="02010609060101010101" pitchFamily="49" charset="-122"/>
            </a:endParaRPr>
          </a:p>
        </p:txBody>
      </p:sp>
      <p:sp>
        <p:nvSpPr>
          <p:cNvPr id="38926" name="椭圆形标注 38925"/>
          <p:cNvSpPr/>
          <p:nvPr/>
        </p:nvSpPr>
        <p:spPr>
          <a:xfrm>
            <a:off x="2362200" y="2438400"/>
            <a:ext cx="5867400" cy="2667000"/>
          </a:xfrm>
          <a:prstGeom prst="wedgeEllipseCallout">
            <a:avLst>
              <a:gd name="adj1" fmla="val -53949"/>
              <a:gd name="adj2" fmla="val 57319"/>
            </a:avLst>
          </a:prstGeom>
          <a:solidFill>
            <a:srgbClr val="CCFFFF"/>
          </a:solidFill>
          <a:ln w="9525" cap="flat" cmpd="sng">
            <a:solidFill>
              <a:schemeClr val="tx1"/>
            </a:solidFill>
            <a:prstDash val="solid"/>
            <a:miter/>
            <a:headEnd type="none" w="med" len="med"/>
            <a:tailEnd type="none" w="med" len="med"/>
          </a:ln>
        </p:spPr>
        <p:txBody>
          <a:bodyPr/>
          <a:p>
            <a:pPr>
              <a:lnSpc>
                <a:spcPct val="110000"/>
              </a:lnSpc>
            </a:pPr>
            <a:r>
              <a:rPr lang="zh-CN" altLang="en-US" sz="2200" dirty="0">
                <a:solidFill>
                  <a:srgbClr val="FF0066"/>
                </a:solidFill>
                <a:latin typeface="Tahoma" panose="020B0604030504040204" pitchFamily="34" charset="0"/>
                <a:ea typeface="黑体" panose="02010609060101010101" pitchFamily="49" charset="-122"/>
              </a:rPr>
              <a:t>科研发展基金</a:t>
            </a:r>
            <a:endParaRPr lang="zh-CN" altLang="en-US" sz="2200" dirty="0">
              <a:solidFill>
                <a:srgbClr val="FF0066"/>
              </a:solidFill>
              <a:latin typeface="Tahoma" panose="020B0604030504040204" pitchFamily="34" charset="0"/>
              <a:ea typeface="黑体" panose="02010609060101010101" pitchFamily="49" charset="-122"/>
            </a:endParaRPr>
          </a:p>
          <a:p>
            <a:pPr algn="l">
              <a:lnSpc>
                <a:spcPct val="110000"/>
              </a:lnSpc>
            </a:pPr>
            <a:r>
              <a:rPr lang="zh-CN" altLang="en-US" sz="2000" dirty="0">
                <a:latin typeface="Tahoma" panose="020B0604030504040204" pitchFamily="34" charset="0"/>
                <a:ea typeface="黑体" panose="02010609060101010101" pitchFamily="49" charset="-122"/>
              </a:rPr>
              <a:t>为项目负责人设立的科研基金账户，主要用于补助仪器设备运转的维护、人才培养及其他研究发展项目的预研和启动，也可用于横向科研项目的风险补偿。</a:t>
            </a:r>
            <a:endParaRPr lang="zh-CN" altLang="en-US" sz="2000" dirty="0">
              <a:solidFill>
                <a:srgbClr val="FF0066"/>
              </a:solidFill>
              <a:latin typeface="Tahoma" panose="020B0604030504040204" pitchFamily="34" charset="0"/>
              <a:ea typeface="黑体" panose="02010609060101010101" pitchFamily="49"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26"/>
                                        </p:tgtEl>
                                        <p:attrNameLst>
                                          <p:attrName>style.visibility</p:attrName>
                                        </p:attrNameLst>
                                      </p:cBhvr>
                                      <p:to>
                                        <p:strVal val="visible"/>
                                      </p:to>
                                    </p:set>
                                    <p:animEffect transition="in" filter="blinds(horizontal)">
                                      <p:cBhvr>
                                        <p:cTn id="7" dur="500"/>
                                        <p:tgtEl>
                                          <p:spTgt spid="38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9" name="文本占位符 39938"/>
          <p:cNvSpPr>
            <a:spLocks noGrp="1"/>
          </p:cNvSpPr>
          <p:nvPr>
            <p:ph type="body" idx="1"/>
          </p:nvPr>
        </p:nvSpPr>
        <p:spPr>
          <a:xfrm>
            <a:off x="762000" y="2209800"/>
            <a:ext cx="7427913" cy="4114800"/>
          </a:xfrm>
          <a:ln/>
        </p:spPr>
        <p:txBody>
          <a:bodyPr/>
          <a:p>
            <a:pPr>
              <a:lnSpc>
                <a:spcPct val="180000"/>
              </a:lnSpc>
              <a:buNone/>
            </a:pPr>
            <a:r>
              <a:rPr lang="en-US" altLang="zh-CN" sz="2400" dirty="0">
                <a:ea typeface="黑体" panose="02010609060101010101" pitchFamily="49" charset="-122"/>
              </a:rPr>
              <a:t>          </a:t>
            </a:r>
            <a:r>
              <a:rPr lang="zh-CN" altLang="en-US" sz="2400" dirty="0">
                <a:ea typeface="黑体" panose="02010609060101010101" pitchFamily="49" charset="-122"/>
              </a:rPr>
              <a:t>本校科研项目经费管理参照省市级财政支持的科研经费管理办法执行，但不得支出劳务费、专家咨询费、国内协作费和科研绩效。</a:t>
            </a:r>
            <a:endParaRPr lang="zh-CN" altLang="en-US" sz="2400" dirty="0">
              <a:ea typeface="黑体" panose="02010609060101010101" pitchFamily="49" charset="-122"/>
            </a:endParaRPr>
          </a:p>
        </p:txBody>
      </p:sp>
      <p:sp>
        <p:nvSpPr>
          <p:cNvPr id="39940" name="矩形 39939"/>
          <p:cNvSpPr/>
          <p:nvPr/>
        </p:nvSpPr>
        <p:spPr>
          <a:xfrm>
            <a:off x="1303338" y="366713"/>
            <a:ext cx="7793037" cy="1462087"/>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800" dirty="0">
                <a:ea typeface="黑体" panose="02010609060101010101" pitchFamily="49" charset="-122"/>
              </a:rPr>
              <a:t>第三章  学校科研项目经费管理</a:t>
            </a:r>
            <a:endParaRPr lang="zh-CN" altLang="en-US" sz="2800" dirty="0">
              <a:ea typeface="黑体" panose="02010609060101010101" pitchFamily="49" charset="-122"/>
            </a:endParaRPr>
          </a:p>
        </p:txBody>
      </p:sp>
      <p:sp>
        <p:nvSpPr>
          <p:cNvPr id="39941" name="文本框 39940"/>
          <p:cNvSpPr txBox="1"/>
          <p:nvPr/>
        </p:nvSpPr>
        <p:spPr>
          <a:xfrm>
            <a:off x="1295400" y="4953000"/>
            <a:ext cx="1295400" cy="396875"/>
          </a:xfrm>
          <a:prstGeom prst="rect">
            <a:avLst/>
          </a:prstGeom>
          <a:solidFill>
            <a:srgbClr val="CCFFFF"/>
          </a:solidFill>
          <a:ln w="9525">
            <a:noFill/>
          </a:ln>
        </p:spPr>
        <p:txBody>
          <a:bodyPr>
            <a:spAutoFit/>
          </a:bodyPr>
          <a:p>
            <a:pPr>
              <a:spcBef>
                <a:spcPct val="50000"/>
              </a:spcBef>
            </a:pPr>
            <a:r>
              <a:rPr lang="zh-CN" altLang="en-US" sz="2000" dirty="0">
                <a:solidFill>
                  <a:schemeClr val="hlink"/>
                </a:solidFill>
                <a:latin typeface="Tahoma" panose="020B0604030504040204" pitchFamily="34" charset="0"/>
                <a:ea typeface="黑体" panose="02010609060101010101" pitchFamily="49" charset="-122"/>
              </a:rPr>
              <a:t>劳务费</a:t>
            </a:r>
            <a:endParaRPr lang="zh-CN" altLang="en-US" sz="2000" dirty="0">
              <a:solidFill>
                <a:schemeClr val="hlink"/>
              </a:solidFill>
              <a:latin typeface="Tahoma" panose="020B0604030504040204" pitchFamily="34" charset="0"/>
              <a:ea typeface="黑体" panose="02010609060101010101" pitchFamily="49" charset="-122"/>
            </a:endParaRPr>
          </a:p>
        </p:txBody>
      </p:sp>
      <p:sp>
        <p:nvSpPr>
          <p:cNvPr id="39942" name="文本框 39941"/>
          <p:cNvSpPr txBox="1"/>
          <p:nvPr/>
        </p:nvSpPr>
        <p:spPr>
          <a:xfrm>
            <a:off x="2895600" y="4953000"/>
            <a:ext cx="1676400" cy="396875"/>
          </a:xfrm>
          <a:prstGeom prst="rect">
            <a:avLst/>
          </a:prstGeom>
          <a:solidFill>
            <a:srgbClr val="CCFFFF"/>
          </a:solidFill>
          <a:ln w="9525">
            <a:noFill/>
          </a:ln>
        </p:spPr>
        <p:txBody>
          <a:bodyPr>
            <a:spAutoFit/>
          </a:bodyPr>
          <a:p>
            <a:pPr>
              <a:spcBef>
                <a:spcPct val="50000"/>
              </a:spcBef>
            </a:pPr>
            <a:r>
              <a:rPr lang="zh-CN" altLang="en-US" sz="2000" dirty="0">
                <a:solidFill>
                  <a:schemeClr val="hlink"/>
                </a:solidFill>
                <a:latin typeface="Tahoma" panose="020B0604030504040204" pitchFamily="34" charset="0"/>
                <a:ea typeface="黑体" panose="02010609060101010101" pitchFamily="49" charset="-122"/>
              </a:rPr>
              <a:t>专家咨询费</a:t>
            </a:r>
            <a:endParaRPr lang="zh-CN" altLang="en-US" sz="2000" dirty="0">
              <a:solidFill>
                <a:schemeClr val="hlink"/>
              </a:solidFill>
              <a:latin typeface="Tahoma" panose="020B0604030504040204" pitchFamily="34" charset="0"/>
              <a:ea typeface="黑体" panose="02010609060101010101" pitchFamily="49" charset="-122"/>
            </a:endParaRPr>
          </a:p>
        </p:txBody>
      </p:sp>
      <p:sp>
        <p:nvSpPr>
          <p:cNvPr id="39943" name="文本框 39942"/>
          <p:cNvSpPr txBox="1"/>
          <p:nvPr/>
        </p:nvSpPr>
        <p:spPr>
          <a:xfrm>
            <a:off x="4867275" y="4953000"/>
            <a:ext cx="1600200" cy="396875"/>
          </a:xfrm>
          <a:prstGeom prst="rect">
            <a:avLst/>
          </a:prstGeom>
          <a:solidFill>
            <a:srgbClr val="CCFFFF"/>
          </a:solidFill>
          <a:ln w="9525">
            <a:noFill/>
          </a:ln>
        </p:spPr>
        <p:txBody>
          <a:bodyPr>
            <a:spAutoFit/>
          </a:bodyPr>
          <a:p>
            <a:pPr>
              <a:spcBef>
                <a:spcPct val="50000"/>
              </a:spcBef>
            </a:pPr>
            <a:r>
              <a:rPr lang="zh-CN" altLang="en-US" sz="2000" dirty="0">
                <a:solidFill>
                  <a:schemeClr val="hlink"/>
                </a:solidFill>
                <a:latin typeface="Tahoma" panose="020B0604030504040204" pitchFamily="34" charset="0"/>
                <a:ea typeface="黑体" panose="02010609060101010101" pitchFamily="49" charset="-122"/>
              </a:rPr>
              <a:t>国内协作费</a:t>
            </a:r>
            <a:endParaRPr lang="zh-CN" altLang="en-US" sz="2000" dirty="0">
              <a:solidFill>
                <a:schemeClr val="hlink"/>
              </a:solidFill>
              <a:latin typeface="Tahoma" panose="020B0604030504040204" pitchFamily="34" charset="0"/>
              <a:ea typeface="黑体" panose="02010609060101010101" pitchFamily="49" charset="-122"/>
            </a:endParaRPr>
          </a:p>
        </p:txBody>
      </p:sp>
      <p:sp>
        <p:nvSpPr>
          <p:cNvPr id="39944" name="文本框 39943"/>
          <p:cNvSpPr txBox="1"/>
          <p:nvPr/>
        </p:nvSpPr>
        <p:spPr>
          <a:xfrm>
            <a:off x="6705600" y="4953000"/>
            <a:ext cx="1447800" cy="396875"/>
          </a:xfrm>
          <a:prstGeom prst="rect">
            <a:avLst/>
          </a:prstGeom>
          <a:solidFill>
            <a:srgbClr val="CCFFFF"/>
          </a:solidFill>
          <a:ln w="9525">
            <a:noFill/>
          </a:ln>
        </p:spPr>
        <p:txBody>
          <a:bodyPr>
            <a:spAutoFit/>
          </a:bodyPr>
          <a:p>
            <a:pPr>
              <a:spcBef>
                <a:spcPct val="50000"/>
              </a:spcBef>
            </a:pPr>
            <a:r>
              <a:rPr lang="zh-CN" altLang="en-US" sz="2000" dirty="0">
                <a:solidFill>
                  <a:schemeClr val="hlink"/>
                </a:solidFill>
                <a:latin typeface="Tahoma" panose="020B0604030504040204" pitchFamily="34" charset="0"/>
                <a:ea typeface="黑体" panose="02010609060101010101" pitchFamily="49" charset="-122"/>
              </a:rPr>
              <a:t>科研绩效</a:t>
            </a:r>
            <a:endParaRPr lang="zh-CN" altLang="en-US" sz="2000" dirty="0">
              <a:solidFill>
                <a:schemeClr val="hlink"/>
              </a:solidFill>
              <a:latin typeface="Tahoma" panose="020B0604030504040204" pitchFamily="34" charset="0"/>
              <a:ea typeface="黑体" panose="02010609060101010101" pitchFamily="49" charset="-122"/>
            </a:endParaRPr>
          </a:p>
        </p:txBody>
      </p:sp>
      <p:sp>
        <p:nvSpPr>
          <p:cNvPr id="39945" name="矩形 39944"/>
          <p:cNvSpPr/>
          <p:nvPr/>
        </p:nvSpPr>
        <p:spPr>
          <a:xfrm>
            <a:off x="1501775" y="4714875"/>
            <a:ext cx="762000" cy="793750"/>
          </a:xfrm>
          <a:prstGeom prst="rect">
            <a:avLst/>
          </a:prstGeom>
          <a:noFill/>
          <a:ln w="9525">
            <a:noFill/>
          </a:ln>
        </p:spPr>
        <p:txBody>
          <a:bodyPr>
            <a:spAutoFit/>
          </a:bodyPr>
          <a:p>
            <a:pPr algn="l"/>
            <a:r>
              <a:rPr lang="en-US" altLang="zh-CN" sz="4600">
                <a:solidFill>
                  <a:srgbClr val="0066FF"/>
                </a:solidFill>
                <a:latin typeface="Tahoma" panose="020B0604030504040204" pitchFamily="34" charset="0"/>
                <a:ea typeface="宋体" panose="02010600030101010101" pitchFamily="2" charset="-122"/>
              </a:rPr>
              <a:t>×</a:t>
            </a:r>
            <a:endParaRPr lang="en-US" altLang="zh-CN" sz="4600">
              <a:solidFill>
                <a:srgbClr val="0066FF"/>
              </a:solidFill>
              <a:latin typeface="Tahoma" panose="020B0604030504040204" pitchFamily="34" charset="0"/>
              <a:ea typeface="宋体" panose="02010600030101010101" pitchFamily="2" charset="-122"/>
            </a:endParaRPr>
          </a:p>
        </p:txBody>
      </p:sp>
      <p:sp>
        <p:nvSpPr>
          <p:cNvPr id="39946" name="矩形 39945"/>
          <p:cNvSpPr/>
          <p:nvPr/>
        </p:nvSpPr>
        <p:spPr>
          <a:xfrm>
            <a:off x="3286125" y="4714875"/>
            <a:ext cx="762000" cy="793750"/>
          </a:xfrm>
          <a:prstGeom prst="rect">
            <a:avLst/>
          </a:prstGeom>
          <a:noFill/>
          <a:ln w="9525">
            <a:noFill/>
          </a:ln>
        </p:spPr>
        <p:txBody>
          <a:bodyPr>
            <a:spAutoFit/>
          </a:bodyPr>
          <a:p>
            <a:pPr algn="l"/>
            <a:r>
              <a:rPr lang="en-US" altLang="zh-CN" sz="4600">
                <a:solidFill>
                  <a:srgbClr val="0066FF"/>
                </a:solidFill>
                <a:latin typeface="Tahoma" panose="020B0604030504040204" pitchFamily="34" charset="0"/>
                <a:ea typeface="宋体" panose="02010600030101010101" pitchFamily="2" charset="-122"/>
              </a:rPr>
              <a:t>×</a:t>
            </a:r>
            <a:endParaRPr lang="en-US" altLang="zh-CN" sz="4600">
              <a:solidFill>
                <a:srgbClr val="0066FF"/>
              </a:solidFill>
              <a:latin typeface="Tahoma" panose="020B0604030504040204" pitchFamily="34" charset="0"/>
              <a:ea typeface="宋体" panose="02010600030101010101" pitchFamily="2" charset="-122"/>
            </a:endParaRPr>
          </a:p>
        </p:txBody>
      </p:sp>
      <p:sp>
        <p:nvSpPr>
          <p:cNvPr id="39947" name="矩形 39946"/>
          <p:cNvSpPr/>
          <p:nvPr/>
        </p:nvSpPr>
        <p:spPr>
          <a:xfrm>
            <a:off x="5257800" y="4692650"/>
            <a:ext cx="762000" cy="793750"/>
          </a:xfrm>
          <a:prstGeom prst="rect">
            <a:avLst/>
          </a:prstGeom>
          <a:noFill/>
          <a:ln w="9525">
            <a:noFill/>
          </a:ln>
        </p:spPr>
        <p:txBody>
          <a:bodyPr>
            <a:spAutoFit/>
          </a:bodyPr>
          <a:p>
            <a:pPr algn="l"/>
            <a:r>
              <a:rPr lang="en-US" altLang="zh-CN" sz="4600">
                <a:solidFill>
                  <a:srgbClr val="0066FF"/>
                </a:solidFill>
                <a:latin typeface="Tahoma" panose="020B0604030504040204" pitchFamily="34" charset="0"/>
                <a:ea typeface="宋体" panose="02010600030101010101" pitchFamily="2" charset="-122"/>
              </a:rPr>
              <a:t>×</a:t>
            </a:r>
            <a:endParaRPr lang="en-US" altLang="zh-CN" sz="4600">
              <a:solidFill>
                <a:srgbClr val="0066FF"/>
              </a:solidFill>
              <a:latin typeface="Tahoma" panose="020B0604030504040204" pitchFamily="34" charset="0"/>
              <a:ea typeface="宋体" panose="02010600030101010101" pitchFamily="2" charset="-122"/>
            </a:endParaRPr>
          </a:p>
        </p:txBody>
      </p:sp>
      <p:sp>
        <p:nvSpPr>
          <p:cNvPr id="39948" name="矩形 39947"/>
          <p:cNvSpPr/>
          <p:nvPr/>
        </p:nvSpPr>
        <p:spPr>
          <a:xfrm>
            <a:off x="7010400" y="4724400"/>
            <a:ext cx="762000" cy="793750"/>
          </a:xfrm>
          <a:prstGeom prst="rect">
            <a:avLst/>
          </a:prstGeom>
          <a:noFill/>
          <a:ln w="9525">
            <a:noFill/>
          </a:ln>
        </p:spPr>
        <p:txBody>
          <a:bodyPr>
            <a:spAutoFit/>
          </a:bodyPr>
          <a:p>
            <a:pPr algn="l"/>
            <a:r>
              <a:rPr lang="en-US" altLang="zh-CN" sz="4600">
                <a:solidFill>
                  <a:srgbClr val="0066FF"/>
                </a:solidFill>
                <a:latin typeface="Tahoma" panose="020B0604030504040204" pitchFamily="34" charset="0"/>
                <a:ea typeface="宋体" panose="02010600030101010101" pitchFamily="2" charset="-122"/>
              </a:rPr>
              <a:t>×</a:t>
            </a:r>
            <a:endParaRPr lang="en-US" altLang="zh-CN" sz="4600">
              <a:solidFill>
                <a:srgbClr val="0066FF"/>
              </a:solidFill>
              <a:latin typeface="Tahoma" panose="020B0604030504040204" pitchFamily="34" charset="0"/>
              <a:ea typeface="宋体" panose="02010600030101010101" pitchFamily="2" charset="-122"/>
            </a:endParaRPr>
          </a:p>
        </p:txBody>
      </p:sp>
      <p:sp>
        <p:nvSpPr>
          <p:cNvPr id="39951" name="矩形 39950"/>
          <p:cNvSpPr/>
          <p:nvPr/>
        </p:nvSpPr>
        <p:spPr>
          <a:xfrm>
            <a:off x="4114800" y="0"/>
            <a:ext cx="5029200" cy="304800"/>
          </a:xfrm>
          <a:prstGeom prst="rect">
            <a:avLst/>
          </a:prstGeom>
          <a:solidFill>
            <a:srgbClr val="FFCC99"/>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1600" dirty="0">
                <a:ea typeface="黑体" panose="02010609060101010101" pitchFamily="49" charset="-122"/>
              </a:rPr>
              <a:t>山西大学哲学社会科学科研项目经费管理办法</a:t>
            </a:r>
            <a:endParaRPr lang="zh-CN" altLang="en-US" sz="1600" dirty="0">
              <a:ea typeface="黑体" panose="02010609060101010101" pitchFamily="49" charset="-122"/>
            </a:endParaRPr>
          </a:p>
        </p:txBody>
      </p:sp>
    </p:spTree>
  </p:cSld>
  <p:clrMapOvr>
    <a:masterClrMapping/>
  </p:clrMapOvr>
  <p:transition spd="med">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3" name="文本占位符 40962"/>
          <p:cNvSpPr>
            <a:spLocks noGrp="1"/>
          </p:cNvSpPr>
          <p:nvPr>
            <p:ph type="body" idx="1"/>
          </p:nvPr>
        </p:nvSpPr>
        <p:spPr>
          <a:xfrm>
            <a:off x="685800" y="2819400"/>
            <a:ext cx="3657600" cy="3276600"/>
          </a:xfrm>
          <a:ln/>
        </p:spPr>
        <p:txBody>
          <a:bodyPr/>
          <a:p>
            <a:pPr>
              <a:lnSpc>
                <a:spcPct val="140000"/>
              </a:lnSpc>
              <a:buNone/>
            </a:pPr>
            <a:endParaRPr lang="en-US" altLang="zh-CN" sz="2000" dirty="0">
              <a:latin typeface="黑体" panose="02010609060101010101" pitchFamily="49" charset="-122"/>
              <a:ea typeface="黑体" panose="02010609060101010101" pitchFamily="49" charset="-122"/>
            </a:endParaRPr>
          </a:p>
          <a:p>
            <a:pPr>
              <a:lnSpc>
                <a:spcPct val="140000"/>
              </a:lnSpc>
              <a:buNone/>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）项目负责人：是科研项目经费使用的直接责任人，对经费使用的合规性、合理性、真实性和相关性承担法律责任，接受上级和学校相关部门的监督检查。</a:t>
            </a:r>
            <a:endParaRPr lang="zh-CN" altLang="en-US" sz="2000" dirty="0">
              <a:latin typeface="黑体" panose="02010609060101010101" pitchFamily="49" charset="-122"/>
              <a:ea typeface="黑体" panose="02010609060101010101" pitchFamily="49" charset="-122"/>
            </a:endParaRPr>
          </a:p>
        </p:txBody>
      </p:sp>
      <p:sp>
        <p:nvSpPr>
          <p:cNvPr id="40964" name="矩形 40963"/>
          <p:cNvSpPr/>
          <p:nvPr/>
        </p:nvSpPr>
        <p:spPr>
          <a:xfrm>
            <a:off x="1303338" y="366713"/>
            <a:ext cx="7793037" cy="1462087"/>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800" dirty="0">
                <a:ea typeface="黑体" panose="02010609060101010101" pitchFamily="49" charset="-122"/>
              </a:rPr>
              <a:t>第一节  责任界定</a:t>
            </a:r>
            <a:endParaRPr lang="zh-CN" altLang="en-US" sz="2800" dirty="0">
              <a:ea typeface="黑体" panose="02010609060101010101" pitchFamily="49" charset="-122"/>
            </a:endParaRPr>
          </a:p>
        </p:txBody>
      </p:sp>
      <p:sp>
        <p:nvSpPr>
          <p:cNvPr id="40967" name="椭圆形标注 40966"/>
          <p:cNvSpPr/>
          <p:nvPr/>
        </p:nvSpPr>
        <p:spPr>
          <a:xfrm>
            <a:off x="2362200" y="2286000"/>
            <a:ext cx="1600200" cy="914400"/>
          </a:xfrm>
          <a:prstGeom prst="wedgeEllipseCallout">
            <a:avLst>
              <a:gd name="adj1" fmla="val -68352"/>
              <a:gd name="adj2" fmla="val 63542"/>
            </a:avLst>
          </a:prstGeom>
          <a:solidFill>
            <a:srgbClr val="FF0000"/>
          </a:solidFill>
          <a:ln w="9525" cap="flat" cmpd="sng">
            <a:solidFill>
              <a:schemeClr val="tx1"/>
            </a:solidFill>
            <a:prstDash val="solid"/>
            <a:miter/>
            <a:headEnd type="none" w="med" len="med"/>
            <a:tailEnd type="none" w="med" len="med"/>
          </a:ln>
        </p:spPr>
        <p:txBody>
          <a:bodyPr/>
          <a:p>
            <a:r>
              <a:rPr lang="zh-CN" altLang="en-US" sz="2200" dirty="0">
                <a:solidFill>
                  <a:srgbClr val="FFFF00"/>
                </a:solidFill>
                <a:latin typeface="Tahoma" panose="020B0604030504040204" pitchFamily="34" charset="0"/>
                <a:ea typeface="黑体" panose="02010609060101010101" pitchFamily="49" charset="-122"/>
              </a:rPr>
              <a:t>项目负责人</a:t>
            </a:r>
            <a:endParaRPr lang="zh-CN" altLang="en-US" sz="2200" dirty="0">
              <a:solidFill>
                <a:srgbClr val="FFFF00"/>
              </a:solidFill>
              <a:latin typeface="Tahoma" panose="020B0604030504040204" pitchFamily="34" charset="0"/>
              <a:ea typeface="黑体" panose="02010609060101010101" pitchFamily="49" charset="-122"/>
            </a:endParaRPr>
          </a:p>
        </p:txBody>
      </p:sp>
      <p:sp>
        <p:nvSpPr>
          <p:cNvPr id="40968" name="矩形 40967"/>
          <p:cNvSpPr/>
          <p:nvPr/>
        </p:nvSpPr>
        <p:spPr>
          <a:xfrm>
            <a:off x="5029200" y="3290888"/>
            <a:ext cx="3505200" cy="2654300"/>
          </a:xfrm>
          <a:prstGeom prst="rect">
            <a:avLst/>
          </a:prstGeom>
          <a:noFill/>
          <a:ln w="9525">
            <a:noFill/>
          </a:ln>
        </p:spPr>
        <p:txBody>
          <a:bodyPr anchor="ctr">
            <a:spAutoFit/>
          </a:bodyPr>
          <a:p>
            <a:pPr algn="l">
              <a:lnSpc>
                <a:spcPct val="140000"/>
              </a:lnSpc>
            </a:pP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）计划财务处：负责科研项目经费的财务管理和会计核算、科研管理费的财务支出，在预算范围内严格审核票据的真实性、科目的合规性和财务手续的完善性。</a:t>
            </a:r>
            <a:endParaRPr lang="zh-CN" altLang="en-US" sz="2000" dirty="0">
              <a:latin typeface="黑体" panose="02010609060101010101" pitchFamily="49" charset="-122"/>
              <a:ea typeface="黑体" panose="02010609060101010101" pitchFamily="49" charset="-122"/>
            </a:endParaRPr>
          </a:p>
        </p:txBody>
      </p:sp>
      <p:sp>
        <p:nvSpPr>
          <p:cNvPr id="40969" name="椭圆形标注 40968"/>
          <p:cNvSpPr/>
          <p:nvPr/>
        </p:nvSpPr>
        <p:spPr>
          <a:xfrm>
            <a:off x="6781800" y="2133600"/>
            <a:ext cx="1600200" cy="990600"/>
          </a:xfrm>
          <a:prstGeom prst="wedgeEllipseCallout">
            <a:avLst>
              <a:gd name="adj1" fmla="val -59523"/>
              <a:gd name="adj2" fmla="val 81250"/>
            </a:avLst>
          </a:prstGeom>
          <a:solidFill>
            <a:schemeClr val="accent1"/>
          </a:solidFill>
          <a:ln w="9525" cap="flat" cmpd="sng">
            <a:solidFill>
              <a:schemeClr val="tx1"/>
            </a:solidFill>
            <a:prstDash val="solid"/>
            <a:miter/>
            <a:headEnd type="none" w="med" len="med"/>
            <a:tailEnd type="none" w="med" len="med"/>
          </a:ln>
        </p:spPr>
        <p:txBody>
          <a:bodyPr/>
          <a:p>
            <a:r>
              <a:rPr lang="zh-CN" altLang="en-US" sz="2200" dirty="0">
                <a:solidFill>
                  <a:srgbClr val="FF0066"/>
                </a:solidFill>
                <a:latin typeface="Tahoma" panose="020B0604030504040204" pitchFamily="34" charset="0"/>
                <a:ea typeface="黑体" panose="02010609060101010101" pitchFamily="49" charset="-122"/>
              </a:rPr>
              <a:t>计划财务处</a:t>
            </a:r>
            <a:endParaRPr lang="zh-CN" altLang="en-US" sz="2200" dirty="0">
              <a:solidFill>
                <a:srgbClr val="FF0066"/>
              </a:solidFill>
              <a:latin typeface="Tahoma" panose="020B0604030504040204" pitchFamily="34" charset="0"/>
              <a:ea typeface="黑体" panose="02010609060101010101" pitchFamily="49" charset="-122"/>
            </a:endParaRPr>
          </a:p>
        </p:txBody>
      </p:sp>
      <p:sp>
        <p:nvSpPr>
          <p:cNvPr id="40970" name="矩形 40969"/>
          <p:cNvSpPr/>
          <p:nvPr/>
        </p:nvSpPr>
        <p:spPr>
          <a:xfrm>
            <a:off x="5715000" y="0"/>
            <a:ext cx="3429000" cy="319088"/>
          </a:xfrm>
          <a:prstGeom prst="rect">
            <a:avLst/>
          </a:prstGeom>
          <a:solidFill>
            <a:srgbClr val="CC99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2000" dirty="0">
                <a:ea typeface="黑体" panose="02010609060101010101" pitchFamily="49" charset="-122"/>
              </a:rPr>
              <a:t>第四章  责任界定和监督处罚</a:t>
            </a:r>
            <a:endParaRPr lang="zh-CN" altLang="en-US" sz="2000" dirty="0">
              <a:ea typeface="黑体" panose="02010609060101010101" pitchFamily="49" charset="-122"/>
            </a:endParaRPr>
          </a:p>
        </p:txBody>
      </p:sp>
    </p:spTree>
  </p:cSld>
  <p:clrMapOvr>
    <a:masterClrMapping/>
  </p:clrMapOvr>
  <p:transition spd="med">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5" name="文本占位符 49154"/>
          <p:cNvSpPr>
            <a:spLocks noGrp="1"/>
          </p:cNvSpPr>
          <p:nvPr>
            <p:ph type="body" idx="1"/>
          </p:nvPr>
        </p:nvSpPr>
        <p:spPr>
          <a:xfrm>
            <a:off x="609600" y="2590800"/>
            <a:ext cx="2971800" cy="2971800"/>
          </a:xfrm>
          <a:ln/>
        </p:spPr>
        <p:txBody>
          <a:bodyPr/>
          <a:p>
            <a:pPr>
              <a:lnSpc>
                <a:spcPct val="150000"/>
              </a:lnSpc>
              <a:buNone/>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）社会科学处：负责科研项目经费预算的审核、变更和报批；为推动学校的学科、科研的发展高效使用科研管理费。</a:t>
            </a:r>
            <a:endParaRPr lang="zh-CN" altLang="en-US" sz="2000" dirty="0">
              <a:latin typeface="黑体" panose="02010609060101010101" pitchFamily="49" charset="-122"/>
              <a:ea typeface="黑体" panose="02010609060101010101" pitchFamily="49" charset="-122"/>
            </a:endParaRPr>
          </a:p>
          <a:p>
            <a:pPr>
              <a:lnSpc>
                <a:spcPct val="150000"/>
              </a:lnSpc>
              <a:buNone/>
            </a:pPr>
            <a:endParaRPr lang="zh-CN" altLang="en-US" sz="2400" dirty="0">
              <a:latin typeface="黑体" panose="02010609060101010101" pitchFamily="49" charset="-122"/>
              <a:ea typeface="黑体" panose="02010609060101010101" pitchFamily="49" charset="-122"/>
            </a:endParaRPr>
          </a:p>
        </p:txBody>
      </p:sp>
      <p:sp>
        <p:nvSpPr>
          <p:cNvPr id="49157" name="矩形 49156"/>
          <p:cNvSpPr/>
          <p:nvPr/>
        </p:nvSpPr>
        <p:spPr>
          <a:xfrm>
            <a:off x="4648200" y="1905000"/>
            <a:ext cx="3124200" cy="198120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3200" b="0" i="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5pPr>
          </a:lstStyle>
          <a:p>
            <a:pPr lvl="0">
              <a:lnSpc>
                <a:spcPct val="110000"/>
              </a:lnSpc>
              <a:buNone/>
            </a:pPr>
            <a:endParaRPr lang="en-US" altLang="zh-CN" sz="2000" dirty="0">
              <a:latin typeface="黑体" panose="02010609060101010101" pitchFamily="49" charset="-122"/>
              <a:ea typeface="黑体" panose="02010609060101010101" pitchFamily="49" charset="-122"/>
            </a:endParaRPr>
          </a:p>
          <a:p>
            <a:pPr lvl="0">
              <a:lnSpc>
                <a:spcPct val="110000"/>
              </a:lnSpc>
              <a:buNone/>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）国有资产管理处：负责科研项目经费所形成固定资产的登记、建账管理工作。</a:t>
            </a:r>
            <a:endParaRPr lang="zh-CN" altLang="en-US" sz="2000" dirty="0">
              <a:latin typeface="黑体" panose="02010609060101010101" pitchFamily="49" charset="-122"/>
              <a:ea typeface="黑体" panose="02010609060101010101" pitchFamily="49" charset="-122"/>
            </a:endParaRPr>
          </a:p>
        </p:txBody>
      </p:sp>
      <p:sp>
        <p:nvSpPr>
          <p:cNvPr id="49158" name="矩形 49157"/>
          <p:cNvSpPr/>
          <p:nvPr/>
        </p:nvSpPr>
        <p:spPr>
          <a:xfrm>
            <a:off x="4572000" y="3886200"/>
            <a:ext cx="3505200" cy="411480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3200" b="0" i="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5pPr>
          </a:lstStyle>
          <a:p>
            <a:pPr lvl="0">
              <a:lnSpc>
                <a:spcPct val="130000"/>
              </a:lnSpc>
              <a:buNone/>
            </a:pPr>
            <a:r>
              <a:rPr lang="en-US" altLang="zh-CN" sz="2000" dirty="0">
                <a:latin typeface="黑体" panose="02010609060101010101" pitchFamily="49" charset="-122"/>
                <a:ea typeface="黑体" panose="02010609060101010101" pitchFamily="49" charset="-122"/>
              </a:rPr>
              <a:t> </a:t>
            </a:r>
            <a:endParaRPr lang="en-US" altLang="zh-CN" sz="2000" dirty="0">
              <a:latin typeface="黑体" panose="02010609060101010101" pitchFamily="49" charset="-122"/>
              <a:ea typeface="黑体" panose="02010609060101010101" pitchFamily="49" charset="-122"/>
            </a:endParaRPr>
          </a:p>
          <a:p>
            <a:pPr lvl="0">
              <a:lnSpc>
                <a:spcPct val="130000"/>
              </a:lnSpc>
              <a:buNone/>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5</a:t>
            </a:r>
            <a:r>
              <a:rPr lang="zh-CN" altLang="en-US" sz="2000" dirty="0">
                <a:latin typeface="黑体" panose="02010609060101010101" pitchFamily="49" charset="-122"/>
                <a:ea typeface="黑体" panose="02010609060101010101" pitchFamily="49" charset="-122"/>
              </a:rPr>
              <a:t>）图书馆：负责科研项目经费所形成图书的登记管理工作。</a:t>
            </a:r>
            <a:endParaRPr lang="zh-CN" altLang="en-US" sz="2000" dirty="0">
              <a:latin typeface="黑体" panose="02010609060101010101" pitchFamily="49" charset="-122"/>
              <a:ea typeface="黑体" panose="02010609060101010101" pitchFamily="49" charset="-122"/>
            </a:endParaRPr>
          </a:p>
        </p:txBody>
      </p:sp>
      <p:sp>
        <p:nvSpPr>
          <p:cNvPr id="49159" name="椭圆形标注 49158"/>
          <p:cNvSpPr/>
          <p:nvPr/>
        </p:nvSpPr>
        <p:spPr>
          <a:xfrm>
            <a:off x="2133600" y="1905000"/>
            <a:ext cx="2438400" cy="762000"/>
          </a:xfrm>
          <a:prstGeom prst="wedgeEllipseCallout">
            <a:avLst>
              <a:gd name="adj1" fmla="val -59505"/>
              <a:gd name="adj2" fmla="val 75625"/>
            </a:avLst>
          </a:prstGeom>
          <a:solidFill>
            <a:schemeClr val="accent1"/>
          </a:solidFill>
          <a:ln w="9525" cap="flat" cmpd="sng">
            <a:solidFill>
              <a:schemeClr val="tx1"/>
            </a:solidFill>
            <a:prstDash val="solid"/>
            <a:miter/>
            <a:headEnd type="none" w="med" len="med"/>
            <a:tailEnd type="none" w="med" len="med"/>
          </a:ln>
        </p:spPr>
        <p:txBody>
          <a:bodyPr/>
          <a:p>
            <a:r>
              <a:rPr lang="en-US" altLang="zh-CN" sz="2200" dirty="0">
                <a:latin typeface="Tahoma" panose="020B0604030504040204" pitchFamily="34" charset="0"/>
                <a:ea typeface="黑体" panose="02010609060101010101" pitchFamily="49" charset="-122"/>
              </a:rPr>
              <a:t> </a:t>
            </a:r>
            <a:r>
              <a:rPr lang="zh-CN" altLang="en-US" sz="2200" dirty="0">
                <a:solidFill>
                  <a:srgbClr val="FF0066"/>
                </a:solidFill>
                <a:latin typeface="Tahoma" panose="020B0604030504040204" pitchFamily="34" charset="0"/>
                <a:ea typeface="黑体" panose="02010609060101010101" pitchFamily="49" charset="-122"/>
              </a:rPr>
              <a:t>社会科学处</a:t>
            </a:r>
            <a:endParaRPr lang="zh-CN" altLang="en-US" sz="2200" dirty="0">
              <a:solidFill>
                <a:srgbClr val="FF0066"/>
              </a:solidFill>
              <a:latin typeface="Tahoma" panose="020B0604030504040204" pitchFamily="34" charset="0"/>
              <a:ea typeface="黑体" panose="02010609060101010101" pitchFamily="49" charset="-122"/>
            </a:endParaRPr>
          </a:p>
        </p:txBody>
      </p:sp>
      <p:sp>
        <p:nvSpPr>
          <p:cNvPr id="49160" name="椭圆形标注 49159"/>
          <p:cNvSpPr/>
          <p:nvPr/>
        </p:nvSpPr>
        <p:spPr>
          <a:xfrm>
            <a:off x="6781800" y="3352800"/>
            <a:ext cx="1981200" cy="914400"/>
          </a:xfrm>
          <a:prstGeom prst="wedgeEllipseCallout">
            <a:avLst>
              <a:gd name="adj1" fmla="val -65944"/>
              <a:gd name="adj2" fmla="val -49477"/>
            </a:avLst>
          </a:prstGeom>
          <a:solidFill>
            <a:srgbClr val="CCFFFF"/>
          </a:solidFill>
          <a:ln w="9525" cap="flat" cmpd="sng">
            <a:solidFill>
              <a:schemeClr val="tx1"/>
            </a:solidFill>
            <a:prstDash val="solid"/>
            <a:miter/>
            <a:headEnd type="none" w="med" len="med"/>
            <a:tailEnd type="none" w="med" len="med"/>
          </a:ln>
        </p:spPr>
        <p:txBody>
          <a:bodyPr/>
          <a:p>
            <a:r>
              <a:rPr lang="zh-CN" altLang="en-US" sz="2200" dirty="0">
                <a:solidFill>
                  <a:srgbClr val="0066FF"/>
                </a:solidFill>
                <a:latin typeface="Tahoma" panose="020B0604030504040204" pitchFamily="34" charset="0"/>
                <a:ea typeface="黑体" panose="02010609060101010101" pitchFamily="49" charset="-122"/>
              </a:rPr>
              <a:t>国有资产管理处</a:t>
            </a:r>
            <a:endParaRPr lang="zh-CN" altLang="en-US" sz="2200" dirty="0">
              <a:solidFill>
                <a:srgbClr val="0066FF"/>
              </a:solidFill>
              <a:latin typeface="Tahoma" panose="020B0604030504040204" pitchFamily="34" charset="0"/>
              <a:ea typeface="黑体" panose="02010609060101010101" pitchFamily="49" charset="-122"/>
            </a:endParaRPr>
          </a:p>
        </p:txBody>
      </p:sp>
      <p:sp>
        <p:nvSpPr>
          <p:cNvPr id="49161" name="椭圆形标注 49160"/>
          <p:cNvSpPr/>
          <p:nvPr/>
        </p:nvSpPr>
        <p:spPr>
          <a:xfrm rot="10800000">
            <a:off x="3352800" y="5257800"/>
            <a:ext cx="1447800" cy="533400"/>
          </a:xfrm>
          <a:prstGeom prst="wedgeEllipseCallout">
            <a:avLst>
              <a:gd name="adj1" fmla="val -61532"/>
              <a:gd name="adj2" fmla="val 94338"/>
            </a:avLst>
          </a:prstGeom>
          <a:solidFill>
            <a:srgbClr val="99CCFF"/>
          </a:solidFill>
          <a:ln w="9525" cap="flat" cmpd="sng">
            <a:solidFill>
              <a:schemeClr val="tx1"/>
            </a:solidFill>
            <a:prstDash val="solid"/>
            <a:miter/>
            <a:headEnd type="none" w="med" len="med"/>
            <a:tailEnd type="none" w="med" len="med"/>
          </a:ln>
        </p:spPr>
        <p:txBody>
          <a:bodyPr rot="10800000"/>
          <a:p>
            <a:r>
              <a:rPr lang="zh-CN" altLang="en-US" sz="2200" dirty="0">
                <a:solidFill>
                  <a:srgbClr val="6600FF"/>
                </a:solidFill>
                <a:latin typeface="Tahoma" panose="020B0604030504040204" pitchFamily="34" charset="0"/>
                <a:ea typeface="黑体" panose="02010609060101010101" pitchFamily="49" charset="-122"/>
              </a:rPr>
              <a:t>图书馆</a:t>
            </a:r>
            <a:endParaRPr lang="zh-CN" altLang="en-US" sz="2200" dirty="0">
              <a:solidFill>
                <a:srgbClr val="6600FF"/>
              </a:solidFill>
              <a:latin typeface="Tahoma" panose="020B0604030504040204" pitchFamily="34" charset="0"/>
              <a:ea typeface="黑体" panose="02010609060101010101" pitchFamily="49" charset="-122"/>
            </a:endParaRPr>
          </a:p>
        </p:txBody>
      </p:sp>
      <p:sp>
        <p:nvSpPr>
          <p:cNvPr id="49165" name="矩形 49164"/>
          <p:cNvSpPr/>
          <p:nvPr/>
        </p:nvSpPr>
        <p:spPr>
          <a:xfrm>
            <a:off x="5715000" y="0"/>
            <a:ext cx="3429000" cy="319088"/>
          </a:xfrm>
          <a:prstGeom prst="rect">
            <a:avLst/>
          </a:prstGeom>
          <a:solidFill>
            <a:srgbClr val="CC99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2000" dirty="0">
                <a:ea typeface="黑体" panose="02010609060101010101" pitchFamily="49" charset="-122"/>
              </a:rPr>
              <a:t>第四章  责任界定和监督处罚</a:t>
            </a:r>
            <a:endParaRPr lang="zh-CN" altLang="en-US" sz="2000" dirty="0">
              <a:ea typeface="黑体" panose="02010609060101010101" pitchFamily="49" charset="-122"/>
            </a:endParaRPr>
          </a:p>
        </p:txBody>
      </p:sp>
      <p:sp>
        <p:nvSpPr>
          <p:cNvPr id="49166" name="矩形 49165"/>
          <p:cNvSpPr/>
          <p:nvPr/>
        </p:nvSpPr>
        <p:spPr>
          <a:xfrm>
            <a:off x="1303338" y="366713"/>
            <a:ext cx="7793037" cy="1462087"/>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800" dirty="0">
                <a:ea typeface="黑体" panose="02010609060101010101" pitchFamily="49" charset="-122"/>
              </a:rPr>
              <a:t>第一节  责任界定</a:t>
            </a:r>
            <a:endParaRPr lang="zh-CN" altLang="en-US" sz="2800" dirty="0">
              <a:ea typeface="黑体" panose="02010609060101010101" pitchFamily="49" charset="-122"/>
            </a:endParaRPr>
          </a:p>
        </p:txBody>
      </p:sp>
    </p:spTree>
  </p:cSld>
  <p:clrMapOvr>
    <a:masterClrMapping/>
  </p:clrMapOvr>
  <p:transition spd="med">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3" name="文本占位符 46082"/>
          <p:cNvSpPr>
            <a:spLocks noGrp="1"/>
          </p:cNvSpPr>
          <p:nvPr>
            <p:ph type="body" idx="1"/>
          </p:nvPr>
        </p:nvSpPr>
        <p:spPr>
          <a:xfrm>
            <a:off x="5334000" y="4191000"/>
            <a:ext cx="2895600" cy="1828800"/>
          </a:xfrm>
          <a:ln/>
        </p:spPr>
        <p:txBody>
          <a:bodyPr/>
          <a:p>
            <a:pPr>
              <a:lnSpc>
                <a:spcPct val="160000"/>
              </a:lnSpc>
              <a:spcBef>
                <a:spcPct val="0"/>
              </a:spcBef>
              <a:buNone/>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7</a:t>
            </a:r>
            <a:r>
              <a:rPr lang="zh-CN" altLang="en-US" sz="2000" dirty="0">
                <a:latin typeface="黑体" panose="02010609060101010101" pitchFamily="49" charset="-122"/>
                <a:ea typeface="黑体" panose="02010609060101010101" pitchFamily="49" charset="-122"/>
              </a:rPr>
              <a:t>）监察室和审计处：负责科研项目经费的监督和审计工作。</a:t>
            </a:r>
            <a:endParaRPr lang="zh-CN" altLang="en-US" sz="2000" dirty="0">
              <a:latin typeface="黑体" panose="02010609060101010101" pitchFamily="49" charset="-122"/>
              <a:ea typeface="黑体" panose="02010609060101010101" pitchFamily="49" charset="-122"/>
            </a:endParaRPr>
          </a:p>
          <a:p>
            <a:pPr>
              <a:lnSpc>
                <a:spcPct val="160000"/>
              </a:lnSpc>
              <a:spcBef>
                <a:spcPct val="0"/>
              </a:spcBef>
              <a:buNone/>
            </a:pPr>
            <a:endParaRPr lang="zh-CN" altLang="en-US" sz="2000" dirty="0">
              <a:latin typeface="黑体" panose="02010609060101010101" pitchFamily="49" charset="-122"/>
              <a:ea typeface="黑体" panose="02010609060101010101" pitchFamily="49" charset="-122"/>
            </a:endParaRPr>
          </a:p>
        </p:txBody>
      </p:sp>
      <p:sp>
        <p:nvSpPr>
          <p:cNvPr id="46085" name="矩形 46084"/>
          <p:cNvSpPr/>
          <p:nvPr/>
        </p:nvSpPr>
        <p:spPr>
          <a:xfrm>
            <a:off x="762000" y="2362200"/>
            <a:ext cx="4114800" cy="289560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3200" b="0" i="0" u="none" kern="1200" baseline="0">
                <a:solidFill>
                  <a:schemeClr val="tx1"/>
                </a:solidFill>
                <a:latin typeface="Tahoma" panose="020B0604030504040204" pitchFamily="34" charset="0"/>
                <a:ea typeface="宋体" panose="02010600030101010101" pitchFamily="2" charset="-122"/>
              </a:defRPr>
            </a:lvl1pPr>
            <a:lvl2pPr marL="742950" lvl="1" indent="-285750" algn="l" defTabSz="91440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5pPr>
          </a:lstStyle>
          <a:p>
            <a:pPr lvl="0">
              <a:lnSpc>
                <a:spcPct val="140000"/>
              </a:lnSpc>
              <a:spcBef>
                <a:spcPct val="0"/>
              </a:spcBef>
              <a:buNone/>
            </a:pPr>
            <a:r>
              <a:rPr lang="en-US" altLang="zh-CN" sz="2000" dirty="0">
                <a:latin typeface="黑体" panose="02010609060101010101" pitchFamily="49" charset="-122"/>
                <a:ea typeface="黑体" panose="02010609060101010101" pitchFamily="49" charset="-122"/>
              </a:rPr>
              <a:t>  </a:t>
            </a:r>
            <a:r>
              <a:rPr lang="zh-CN" altLang="en-US" sz="2000" dirty="0">
                <a:latin typeface="黑体" panose="02010609060101010101" pitchFamily="49" charset="-122"/>
                <a:ea typeface="黑体" panose="02010609060101010101" pitchFamily="49" charset="-122"/>
              </a:rPr>
              <a:t>（</a:t>
            </a:r>
            <a:r>
              <a:rPr lang="en-US" altLang="zh-CN" sz="2000" dirty="0">
                <a:latin typeface="黑体" panose="02010609060101010101" pitchFamily="49" charset="-122"/>
                <a:ea typeface="黑体" panose="02010609060101010101" pitchFamily="49" charset="-122"/>
              </a:rPr>
              <a:t>6</a:t>
            </a:r>
            <a:r>
              <a:rPr lang="zh-CN" altLang="en-US" sz="2000" dirty="0">
                <a:latin typeface="黑体" panose="02010609060101010101" pitchFamily="49" charset="-122"/>
                <a:ea typeface="黑体" panose="02010609060101010101" pitchFamily="49" charset="-122"/>
              </a:rPr>
              <a:t>）项目负责人所在单位：负责无合法票据报销事宜和外协费用的审核工作，分管科研的负责人负责管理和使用科研管理费。</a:t>
            </a:r>
            <a:endParaRPr lang="zh-CN" altLang="en-US" sz="2000" dirty="0">
              <a:latin typeface="黑体" panose="02010609060101010101" pitchFamily="49" charset="-122"/>
              <a:ea typeface="黑体" panose="02010609060101010101" pitchFamily="49" charset="-122"/>
            </a:endParaRPr>
          </a:p>
        </p:txBody>
      </p:sp>
      <p:sp>
        <p:nvSpPr>
          <p:cNvPr id="46086" name="椭圆形标注 46085"/>
          <p:cNvSpPr/>
          <p:nvPr/>
        </p:nvSpPr>
        <p:spPr>
          <a:xfrm>
            <a:off x="6477000" y="3429000"/>
            <a:ext cx="2362200" cy="914400"/>
          </a:xfrm>
          <a:prstGeom prst="wedgeEllipseCallout">
            <a:avLst>
              <a:gd name="adj1" fmla="val -46773"/>
              <a:gd name="adj2" fmla="val 60069"/>
            </a:avLst>
          </a:prstGeom>
          <a:solidFill>
            <a:srgbClr val="FF0000"/>
          </a:solidFill>
          <a:ln w="9525" cap="flat" cmpd="sng">
            <a:solidFill>
              <a:schemeClr val="tx1"/>
            </a:solidFill>
            <a:prstDash val="solid"/>
            <a:miter/>
            <a:headEnd type="none" w="med" len="med"/>
            <a:tailEnd type="none" w="med" len="med"/>
          </a:ln>
        </p:spPr>
        <p:txBody>
          <a:bodyPr/>
          <a:p>
            <a:r>
              <a:rPr lang="zh-CN" altLang="en-US" sz="2200" dirty="0">
                <a:solidFill>
                  <a:srgbClr val="FFFF00"/>
                </a:solidFill>
                <a:latin typeface="Tahoma" panose="020B0604030504040204" pitchFamily="34" charset="0"/>
                <a:ea typeface="黑体" panose="02010609060101010101" pitchFamily="49" charset="-122"/>
              </a:rPr>
              <a:t>监察室</a:t>
            </a:r>
            <a:endParaRPr lang="zh-CN" altLang="en-US" sz="2200" dirty="0">
              <a:solidFill>
                <a:srgbClr val="FFFF00"/>
              </a:solidFill>
              <a:latin typeface="Tahoma" panose="020B0604030504040204" pitchFamily="34" charset="0"/>
              <a:ea typeface="黑体" panose="02010609060101010101" pitchFamily="49" charset="-122"/>
            </a:endParaRPr>
          </a:p>
          <a:p>
            <a:r>
              <a:rPr lang="zh-CN" altLang="en-US" sz="2200" dirty="0">
                <a:solidFill>
                  <a:srgbClr val="FFFF00"/>
                </a:solidFill>
                <a:latin typeface="Tahoma" panose="020B0604030504040204" pitchFamily="34" charset="0"/>
                <a:ea typeface="黑体" panose="02010609060101010101" pitchFamily="49" charset="-122"/>
              </a:rPr>
              <a:t>审计处</a:t>
            </a:r>
            <a:endParaRPr lang="zh-CN" altLang="en-US" sz="2200" dirty="0">
              <a:solidFill>
                <a:srgbClr val="FFFF00"/>
              </a:solidFill>
              <a:latin typeface="Tahoma" panose="020B0604030504040204" pitchFamily="34" charset="0"/>
              <a:ea typeface="黑体" panose="02010609060101010101" pitchFamily="49" charset="-122"/>
            </a:endParaRPr>
          </a:p>
        </p:txBody>
      </p:sp>
      <p:sp>
        <p:nvSpPr>
          <p:cNvPr id="46087" name="椭圆形标注 46086"/>
          <p:cNvSpPr/>
          <p:nvPr/>
        </p:nvSpPr>
        <p:spPr>
          <a:xfrm rot="10800000">
            <a:off x="838200" y="4495800"/>
            <a:ext cx="2971800" cy="762000"/>
          </a:xfrm>
          <a:prstGeom prst="wedgeEllipseCallout">
            <a:avLst>
              <a:gd name="adj1" fmla="val -42366"/>
              <a:gd name="adj2" fmla="val 108333"/>
            </a:avLst>
          </a:prstGeom>
          <a:solidFill>
            <a:srgbClr val="C0C0C0"/>
          </a:solidFill>
          <a:ln w="9525" cap="flat" cmpd="sng">
            <a:solidFill>
              <a:schemeClr val="tx1"/>
            </a:solidFill>
            <a:prstDash val="solid"/>
            <a:miter/>
            <a:headEnd type="none" w="med" len="med"/>
            <a:tailEnd type="none" w="med" len="med"/>
          </a:ln>
        </p:spPr>
        <p:txBody>
          <a:bodyPr rot="10800000"/>
          <a:p>
            <a:r>
              <a:rPr lang="zh-CN" altLang="en-US" sz="2200" dirty="0">
                <a:solidFill>
                  <a:srgbClr val="FF0066"/>
                </a:solidFill>
                <a:latin typeface="Tahoma" panose="020B0604030504040204" pitchFamily="34" charset="0"/>
                <a:ea typeface="黑体" panose="02010609060101010101" pitchFamily="49" charset="-122"/>
              </a:rPr>
              <a:t>学院（所、中心）</a:t>
            </a:r>
            <a:endParaRPr lang="zh-CN" altLang="en-US" sz="2200" dirty="0">
              <a:solidFill>
                <a:srgbClr val="FF0066"/>
              </a:solidFill>
              <a:latin typeface="Tahoma" panose="020B0604030504040204" pitchFamily="34" charset="0"/>
              <a:ea typeface="黑体" panose="02010609060101010101" pitchFamily="49" charset="-122"/>
            </a:endParaRPr>
          </a:p>
        </p:txBody>
      </p:sp>
      <p:sp>
        <p:nvSpPr>
          <p:cNvPr id="46090" name="矩形 46089"/>
          <p:cNvSpPr/>
          <p:nvPr/>
        </p:nvSpPr>
        <p:spPr>
          <a:xfrm>
            <a:off x="5715000" y="0"/>
            <a:ext cx="3429000" cy="319088"/>
          </a:xfrm>
          <a:prstGeom prst="rect">
            <a:avLst/>
          </a:prstGeom>
          <a:solidFill>
            <a:srgbClr val="CC99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2000" dirty="0">
                <a:ea typeface="黑体" panose="02010609060101010101" pitchFamily="49" charset="-122"/>
              </a:rPr>
              <a:t>第四章  责任界定和监督处罚</a:t>
            </a:r>
            <a:endParaRPr lang="zh-CN" altLang="en-US" sz="2000" dirty="0">
              <a:ea typeface="黑体" panose="02010609060101010101" pitchFamily="49" charset="-122"/>
            </a:endParaRPr>
          </a:p>
        </p:txBody>
      </p:sp>
      <p:sp>
        <p:nvSpPr>
          <p:cNvPr id="46091" name="矩形 46090"/>
          <p:cNvSpPr/>
          <p:nvPr/>
        </p:nvSpPr>
        <p:spPr>
          <a:xfrm>
            <a:off x="1303338" y="366713"/>
            <a:ext cx="7793037" cy="1462087"/>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800" dirty="0">
                <a:ea typeface="黑体" panose="02010609060101010101" pitchFamily="49" charset="-122"/>
              </a:rPr>
              <a:t>第一节  责任界定</a:t>
            </a:r>
            <a:endParaRPr lang="zh-CN" altLang="en-US" sz="2800" dirty="0">
              <a:ea typeface="黑体" panose="02010609060101010101" pitchFamily="49" charset="-122"/>
            </a:endParaRPr>
          </a:p>
        </p:txBody>
      </p:sp>
    </p:spTree>
  </p:cSld>
  <p:clrMapOvr>
    <a:masterClrMapping/>
  </p:clrMapOvr>
  <p:transition spd="med">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1" name="文本占位符 43010"/>
          <p:cNvSpPr>
            <a:spLocks noGrp="1"/>
          </p:cNvSpPr>
          <p:nvPr>
            <p:ph type="body" idx="1"/>
          </p:nvPr>
        </p:nvSpPr>
        <p:spPr>
          <a:xfrm>
            <a:off x="609600" y="2017713"/>
            <a:ext cx="7772400" cy="1792287"/>
          </a:xfrm>
          <a:ln/>
        </p:spPr>
        <p:txBody>
          <a:bodyPr/>
          <a:p>
            <a:pPr>
              <a:lnSpc>
                <a:spcPct val="160000"/>
              </a:lnSpc>
              <a:spcBef>
                <a:spcPct val="0"/>
              </a:spcBef>
              <a:buNone/>
            </a:pPr>
            <a:r>
              <a:rPr lang="en-US" altLang="zh-CN" b="1" dirty="0"/>
              <a:t>        </a:t>
            </a:r>
            <a:r>
              <a:rPr lang="zh-CN" altLang="en-US" sz="2000" dirty="0">
                <a:ea typeface="黑体" panose="02010609060101010101" pitchFamily="49" charset="-122"/>
              </a:rPr>
              <a:t>对于违反上述规定的单位或个人，学校将按</a:t>
            </a:r>
            <a:r>
              <a:rPr lang="en-US" altLang="zh-CN" sz="2000" dirty="0">
                <a:ea typeface="黑体" panose="02010609060101010101" pitchFamily="49" charset="-122"/>
              </a:rPr>
              <a:t>《</a:t>
            </a:r>
            <a:r>
              <a:rPr lang="zh-CN" altLang="en-US" sz="2000" dirty="0">
                <a:ea typeface="黑体" panose="02010609060101010101" pitchFamily="49" charset="-122"/>
              </a:rPr>
              <a:t>预算法</a:t>
            </a:r>
            <a:r>
              <a:rPr lang="en-US" altLang="zh-CN" sz="2000" dirty="0">
                <a:ea typeface="黑体" panose="02010609060101010101" pitchFamily="49" charset="-122"/>
              </a:rPr>
              <a:t>》</a:t>
            </a:r>
            <a:r>
              <a:rPr lang="zh-CN" altLang="en-US" sz="2000" dirty="0">
                <a:ea typeface="黑体" panose="02010609060101010101" pitchFamily="49" charset="-122"/>
              </a:rPr>
              <a:t>、</a:t>
            </a:r>
            <a:r>
              <a:rPr lang="en-US" altLang="zh-CN" sz="2000" dirty="0">
                <a:ea typeface="黑体" panose="02010609060101010101" pitchFamily="49" charset="-122"/>
              </a:rPr>
              <a:t>《</a:t>
            </a:r>
            <a:r>
              <a:rPr lang="zh-CN" altLang="en-US" sz="2000" dirty="0">
                <a:ea typeface="黑体" panose="02010609060101010101" pitchFamily="49" charset="-122"/>
              </a:rPr>
              <a:t>财政违法行为处罚处分条例</a:t>
            </a:r>
            <a:r>
              <a:rPr lang="en-US" altLang="zh-CN" sz="2000" dirty="0">
                <a:ea typeface="黑体" panose="02010609060101010101" pitchFamily="49" charset="-122"/>
              </a:rPr>
              <a:t>》</a:t>
            </a:r>
            <a:r>
              <a:rPr lang="zh-CN" altLang="en-US" sz="2000" dirty="0">
                <a:ea typeface="黑体" panose="02010609060101010101" pitchFamily="49" charset="-122"/>
              </a:rPr>
              <a:t>等有关规定严肃处理。</a:t>
            </a:r>
            <a:endParaRPr lang="zh-CN" altLang="en-US" sz="2000" dirty="0">
              <a:ea typeface="黑体" panose="02010609060101010101" pitchFamily="49" charset="-122"/>
            </a:endParaRPr>
          </a:p>
        </p:txBody>
      </p:sp>
      <p:sp>
        <p:nvSpPr>
          <p:cNvPr id="43012" name="矩形 43011"/>
          <p:cNvSpPr/>
          <p:nvPr/>
        </p:nvSpPr>
        <p:spPr>
          <a:xfrm>
            <a:off x="1303338" y="366713"/>
            <a:ext cx="7793037" cy="1462087"/>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800" dirty="0">
                <a:ea typeface="黑体" panose="02010609060101010101" pitchFamily="49" charset="-122"/>
              </a:rPr>
              <a:t>第二节  监督处罚</a:t>
            </a:r>
            <a:endParaRPr lang="zh-CN" altLang="en-US" sz="2800" dirty="0">
              <a:ea typeface="黑体" panose="02010609060101010101" pitchFamily="49" charset="-122"/>
            </a:endParaRPr>
          </a:p>
        </p:txBody>
      </p:sp>
      <p:sp>
        <p:nvSpPr>
          <p:cNvPr id="43016" name="矩形 43015"/>
          <p:cNvSpPr/>
          <p:nvPr/>
        </p:nvSpPr>
        <p:spPr>
          <a:xfrm>
            <a:off x="5715000" y="0"/>
            <a:ext cx="3429000" cy="319088"/>
          </a:xfrm>
          <a:prstGeom prst="rect">
            <a:avLst/>
          </a:prstGeom>
          <a:solidFill>
            <a:srgbClr val="CC99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2000" dirty="0">
                <a:ea typeface="黑体" panose="02010609060101010101" pitchFamily="49" charset="-122"/>
              </a:rPr>
              <a:t>第四章  责任界定和监督处罚</a:t>
            </a:r>
            <a:endParaRPr lang="zh-CN" altLang="en-US" sz="2000" dirty="0">
              <a:ea typeface="黑体" panose="02010609060101010101" pitchFamily="49" charset="-122"/>
            </a:endParaRPr>
          </a:p>
        </p:txBody>
      </p:sp>
      <p:pic>
        <p:nvPicPr>
          <p:cNvPr id="43017" name="图片 43016" descr="18-140922153042564"/>
          <p:cNvPicPr>
            <a:picLocks noChangeAspect="1"/>
          </p:cNvPicPr>
          <p:nvPr/>
        </p:nvPicPr>
        <p:blipFill>
          <a:blip r:embed="rId1"/>
          <a:stretch>
            <a:fillRect/>
          </a:stretch>
        </p:blipFill>
        <p:spPr>
          <a:xfrm>
            <a:off x="6361113" y="4419600"/>
            <a:ext cx="2781300" cy="2200275"/>
          </a:xfrm>
          <a:prstGeom prst="rect">
            <a:avLst/>
          </a:prstGeom>
          <a:noFill/>
          <a:ln w="9525">
            <a:noFill/>
          </a:ln>
        </p:spPr>
      </p:pic>
      <p:pic>
        <p:nvPicPr>
          <p:cNvPr id="43018" name="图片 43017" descr="132773970"/>
          <p:cNvPicPr>
            <a:picLocks noChangeAspect="1"/>
          </p:cNvPicPr>
          <p:nvPr/>
        </p:nvPicPr>
        <p:blipFill>
          <a:blip r:embed="rId2"/>
          <a:stretch>
            <a:fillRect/>
          </a:stretch>
        </p:blipFill>
        <p:spPr>
          <a:xfrm>
            <a:off x="3201988" y="4572000"/>
            <a:ext cx="3022600" cy="2049463"/>
          </a:xfrm>
          <a:prstGeom prst="rect">
            <a:avLst/>
          </a:prstGeom>
          <a:noFill/>
          <a:ln w="9525">
            <a:noFill/>
          </a:ln>
        </p:spPr>
      </p:pic>
      <p:pic>
        <p:nvPicPr>
          <p:cNvPr id="43019" name="图片 43018" descr="2016898643246522"/>
          <p:cNvPicPr>
            <a:picLocks noChangeAspect="1"/>
          </p:cNvPicPr>
          <p:nvPr/>
        </p:nvPicPr>
        <p:blipFill>
          <a:blip r:embed="rId3"/>
          <a:srcRect l="1454" t="1067" b="8293"/>
          <a:stretch>
            <a:fillRect/>
          </a:stretch>
        </p:blipFill>
        <p:spPr>
          <a:xfrm>
            <a:off x="0" y="4478338"/>
            <a:ext cx="3048000" cy="2151062"/>
          </a:xfrm>
          <a:prstGeom prst="rect">
            <a:avLst/>
          </a:prstGeom>
          <a:noFill/>
          <a:ln w="9525">
            <a:noFill/>
          </a:ln>
        </p:spPr>
      </p:pic>
    </p:spTree>
  </p:cSld>
  <p:clrMapOvr>
    <a:masterClrMapping/>
  </p:clrMapOvr>
  <p:transition spd="med">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标题 103425"/>
          <p:cNvSpPr>
            <a:spLocks noGrp="1"/>
          </p:cNvSpPr>
          <p:nvPr>
            <p:ph type="title"/>
          </p:nvPr>
        </p:nvSpPr>
        <p:spPr>
          <a:xfrm>
            <a:off x="1143000" y="228600"/>
            <a:ext cx="7793038" cy="1462088"/>
          </a:xfrm>
          <a:ln/>
        </p:spPr>
        <p:txBody>
          <a:bodyPr anchor="b"/>
          <a:p>
            <a:r>
              <a:rPr lang="zh-CN" altLang="en-US" sz="2800" dirty="0">
                <a:ea typeface="黑体" panose="02010609060101010101" pitchFamily="49" charset="-122"/>
              </a:rPr>
              <a:t>常见问题</a:t>
            </a:r>
            <a:endParaRPr lang="zh-CN" altLang="en-US" sz="2800" dirty="0">
              <a:ea typeface="黑体" panose="02010609060101010101" pitchFamily="49" charset="-122"/>
            </a:endParaRPr>
          </a:p>
        </p:txBody>
      </p:sp>
      <p:sp>
        <p:nvSpPr>
          <p:cNvPr id="103427" name="文本占位符 103426"/>
          <p:cNvSpPr>
            <a:spLocks noGrp="1"/>
          </p:cNvSpPr>
          <p:nvPr>
            <p:ph type="body" idx="1"/>
          </p:nvPr>
        </p:nvSpPr>
        <p:spPr>
          <a:xfrm>
            <a:off x="420688" y="2057400"/>
            <a:ext cx="6970712" cy="4343400"/>
          </a:xfrm>
          <a:ln/>
        </p:spPr>
        <p:txBody>
          <a:bodyPr/>
          <a:p>
            <a:pPr>
              <a:buNone/>
            </a:pPr>
            <a:r>
              <a:rPr lang="en-US" altLang="zh-CN" sz="2800" dirty="0">
                <a:solidFill>
                  <a:schemeClr val="hlink"/>
                </a:solidFill>
                <a:latin typeface="黑体" panose="02010609060101010101" pitchFamily="49" charset="-122"/>
                <a:ea typeface="黑体" panose="02010609060101010101" pitchFamily="49" charset="-122"/>
              </a:rPr>
              <a:t>  1</a:t>
            </a:r>
            <a:r>
              <a:rPr lang="zh-CN" altLang="en-US" sz="2800" dirty="0">
                <a:solidFill>
                  <a:schemeClr val="hlink"/>
                </a:solidFill>
                <a:latin typeface="黑体" panose="02010609060101010101" pitchFamily="49" charset="-122"/>
                <a:ea typeface="黑体" panose="02010609060101010101" pitchFamily="49" charset="-122"/>
              </a:rPr>
              <a:t>、开支设备费应当注意什么？</a:t>
            </a:r>
            <a:endParaRPr lang="zh-CN" altLang="en-US" sz="2800" dirty="0">
              <a:solidFill>
                <a:schemeClr val="hlink"/>
              </a:solidFill>
              <a:latin typeface="黑体" panose="02010609060101010101" pitchFamily="49" charset="-122"/>
              <a:ea typeface="黑体" panose="02010609060101010101" pitchFamily="49" charset="-122"/>
            </a:endParaRPr>
          </a:p>
          <a:p>
            <a:pPr>
              <a:lnSpc>
                <a:spcPct val="140000"/>
              </a:lnSpc>
              <a:buNone/>
            </a:pPr>
            <a:r>
              <a:rPr lang="zh-CN" altLang="en-US" sz="2000" dirty="0">
                <a:solidFill>
                  <a:schemeClr val="hlink"/>
                </a:solidFill>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购置设备、设备耗材、升级维护现有设备以及租用外单位设备而发生的费用，可列支设备费。</a:t>
            </a:r>
            <a:endParaRPr lang="zh-CN" altLang="en-US" sz="2000" dirty="0">
              <a:latin typeface="黑体" panose="02010609060101010101" pitchFamily="49" charset="-122"/>
              <a:ea typeface="黑体" panose="02010609060101010101" pitchFamily="49" charset="-122"/>
            </a:endParaRPr>
          </a:p>
          <a:p>
            <a:pPr>
              <a:lnSpc>
                <a:spcPct val="140000"/>
              </a:lnSpc>
              <a:buNone/>
            </a:pPr>
            <a:r>
              <a:rPr lang="zh-CN" altLang="en-US"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严禁重复购置、过度购置，鼓励共享、租赁以及对现有设备升级。</a:t>
            </a:r>
            <a:endParaRPr lang="zh-CN" altLang="en-US" sz="2000" dirty="0">
              <a:latin typeface="黑体" panose="02010609060101010101" pitchFamily="49" charset="-122"/>
              <a:ea typeface="黑体" panose="02010609060101010101" pitchFamily="49" charset="-122"/>
            </a:endParaRPr>
          </a:p>
          <a:p>
            <a:pPr>
              <a:lnSpc>
                <a:spcPct val="140000"/>
              </a:lnSpc>
              <a:buNone/>
            </a:pPr>
            <a:r>
              <a:rPr lang="zh-CN" altLang="en-US"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设备要和办公用品区别开来，一般来说，电脑、打印机、复印机、数码相机及其耗材等属于设备，笔墨纸张、文件夹等属于办公用品。</a:t>
            </a:r>
            <a:endParaRPr lang="zh-CN" altLang="en-US" sz="2000" dirty="0">
              <a:latin typeface="黑体" panose="02010609060101010101" pitchFamily="49" charset="-122"/>
              <a:ea typeface="黑体" panose="02010609060101010101" pitchFamily="49" charset="-122"/>
            </a:endParaRPr>
          </a:p>
          <a:p>
            <a:pPr>
              <a:buNone/>
            </a:pPr>
            <a:r>
              <a:rPr lang="zh-CN" altLang="en-US" sz="2000" dirty="0">
                <a:latin typeface="黑体" panose="02010609060101010101" pitchFamily="49" charset="-122"/>
                <a:ea typeface="黑体" panose="02010609060101010101" pitchFamily="49" charset="-122"/>
              </a:rPr>
              <a:t>     </a:t>
            </a:r>
            <a:endParaRPr lang="zh-CN" altLang="en-US" sz="2000" dirty="0">
              <a:latin typeface="黑体" panose="02010609060101010101" pitchFamily="49" charset="-122"/>
              <a:ea typeface="黑体" panose="02010609060101010101" pitchFamily="49" charset="-122"/>
            </a:endParaRPr>
          </a:p>
        </p:txBody>
      </p:sp>
      <p:pic>
        <p:nvPicPr>
          <p:cNvPr id="103428" name="图片 103427"/>
          <p:cNvPicPr>
            <a:picLocks noChangeAspect="1"/>
          </p:cNvPicPr>
          <p:nvPr/>
        </p:nvPicPr>
        <p:blipFill>
          <a:blip r:embed="rId1"/>
          <a:stretch>
            <a:fillRect/>
          </a:stretch>
        </p:blipFill>
        <p:spPr>
          <a:xfrm>
            <a:off x="7250113" y="4419600"/>
            <a:ext cx="1893887" cy="2438400"/>
          </a:xfrm>
          <a:prstGeom prst="rect">
            <a:avLst/>
          </a:prstGeom>
          <a:noFill/>
          <a:ln w="9525">
            <a:noFill/>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标题 104449"/>
          <p:cNvSpPr>
            <a:spLocks noGrp="1"/>
          </p:cNvSpPr>
          <p:nvPr>
            <p:ph type="title"/>
          </p:nvPr>
        </p:nvSpPr>
        <p:spPr>
          <a:ln/>
        </p:spPr>
        <p:txBody>
          <a:bodyPr anchor="b"/>
          <a:p>
            <a:endParaRPr dirty="0"/>
          </a:p>
        </p:txBody>
      </p:sp>
      <p:sp>
        <p:nvSpPr>
          <p:cNvPr id="104451" name="文本占位符 104450"/>
          <p:cNvSpPr>
            <a:spLocks noGrp="1"/>
          </p:cNvSpPr>
          <p:nvPr>
            <p:ph type="body" idx="1"/>
          </p:nvPr>
        </p:nvSpPr>
        <p:spPr>
          <a:xfrm>
            <a:off x="533400" y="1981200"/>
            <a:ext cx="8610600" cy="4419600"/>
          </a:xfrm>
          <a:ln/>
        </p:spPr>
        <p:txBody>
          <a:bodyPr/>
          <a:p>
            <a:pPr>
              <a:lnSpc>
                <a:spcPct val="130000"/>
              </a:lnSpc>
              <a:buNone/>
            </a:pPr>
            <a:r>
              <a:rPr lang="en-US" altLang="zh-CN" sz="2800" dirty="0">
                <a:solidFill>
                  <a:schemeClr val="hlink"/>
                </a:solidFill>
                <a:latin typeface="黑体" panose="02010609060101010101" pitchFamily="49" charset="-122"/>
                <a:ea typeface="黑体" panose="02010609060101010101" pitchFamily="49" charset="-122"/>
              </a:rPr>
              <a:t>  2</a:t>
            </a:r>
            <a:r>
              <a:rPr lang="zh-CN" altLang="en-US" sz="2800" dirty="0">
                <a:solidFill>
                  <a:schemeClr val="hlink"/>
                </a:solidFill>
                <a:latin typeface="黑体" panose="02010609060101010101" pitchFamily="49" charset="-122"/>
                <a:ea typeface="黑体" panose="02010609060101010101" pitchFamily="49" charset="-122"/>
              </a:rPr>
              <a:t>、什么是专家咨询费，对支付对象有何要求？</a:t>
            </a:r>
            <a:endParaRPr lang="zh-CN" altLang="en-US" sz="2800" dirty="0">
              <a:solidFill>
                <a:schemeClr val="hlink"/>
              </a:solidFill>
              <a:latin typeface="黑体" panose="02010609060101010101" pitchFamily="49" charset="-122"/>
              <a:ea typeface="黑体" panose="02010609060101010101" pitchFamily="49" charset="-122"/>
            </a:endParaRPr>
          </a:p>
          <a:p>
            <a:pPr>
              <a:lnSpc>
                <a:spcPct val="150000"/>
              </a:lnSpc>
              <a:buNone/>
            </a:pPr>
            <a:r>
              <a:rPr lang="zh-CN" altLang="en-US"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指在项目研究过程中支付给临时聘请的咨询专家的费用。</a:t>
            </a:r>
            <a:endParaRPr lang="zh-CN" altLang="en-US" sz="2000" dirty="0">
              <a:latin typeface="黑体" panose="02010609060101010101" pitchFamily="49" charset="-122"/>
              <a:ea typeface="黑体" panose="02010609060101010101" pitchFamily="49" charset="-122"/>
            </a:endParaRPr>
          </a:p>
          <a:p>
            <a:pPr>
              <a:lnSpc>
                <a:spcPct val="150000"/>
              </a:lnSpc>
              <a:buNone/>
            </a:pPr>
            <a:r>
              <a:rPr lang="zh-CN" altLang="en-US" sz="2000" dirty="0">
                <a:solidFill>
                  <a:srgbClr val="0066FF"/>
                </a:solidFill>
                <a:latin typeface="黑体" panose="02010609060101010101" pitchFamily="49" charset="-122"/>
                <a:ea typeface="黑体" panose="02010609060101010101" pitchFamily="49" charset="-122"/>
              </a:rPr>
              <a:t>  支付对象的要求：</a:t>
            </a:r>
            <a:endParaRPr lang="zh-CN" altLang="en-US" sz="2000" dirty="0">
              <a:solidFill>
                <a:srgbClr val="0066FF"/>
              </a:solidFill>
              <a:latin typeface="黑体" panose="02010609060101010101" pitchFamily="49" charset="-122"/>
              <a:ea typeface="黑体" panose="02010609060101010101" pitchFamily="49" charset="-122"/>
            </a:endParaRPr>
          </a:p>
          <a:p>
            <a:pPr>
              <a:lnSpc>
                <a:spcPct val="150000"/>
              </a:lnSpc>
              <a:buNone/>
            </a:pPr>
            <a:r>
              <a:rPr lang="zh-CN" altLang="en-US"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一是支付对象确实属于项目研究领域的专家；</a:t>
            </a:r>
            <a:endParaRPr lang="zh-CN" altLang="en-US" sz="2000" dirty="0">
              <a:latin typeface="黑体" panose="02010609060101010101" pitchFamily="49" charset="-122"/>
              <a:ea typeface="黑体" panose="02010609060101010101" pitchFamily="49" charset="-122"/>
            </a:endParaRPr>
          </a:p>
          <a:p>
            <a:pPr>
              <a:lnSpc>
                <a:spcPct val="150000"/>
              </a:lnSpc>
              <a:buNone/>
            </a:pPr>
            <a:r>
              <a:rPr lang="zh-CN" altLang="en-US"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二是支付对象切实发挥了咨询作用，推动了项目研究的顺利开展；</a:t>
            </a:r>
            <a:endParaRPr lang="zh-CN" altLang="en-US" sz="2000" dirty="0">
              <a:latin typeface="黑体" panose="02010609060101010101" pitchFamily="49" charset="-122"/>
              <a:ea typeface="黑体" panose="02010609060101010101" pitchFamily="49" charset="-122"/>
            </a:endParaRPr>
          </a:p>
          <a:p>
            <a:pPr>
              <a:lnSpc>
                <a:spcPct val="150000"/>
              </a:lnSpc>
              <a:buNone/>
            </a:pPr>
            <a:r>
              <a:rPr lang="zh-CN" altLang="en-US" sz="2000" dirty="0">
                <a:solidFill>
                  <a:srgbClr val="0066FF"/>
                </a:solidFill>
                <a:latin typeface="黑体" panose="02010609060101010101" pitchFamily="49" charset="-122"/>
                <a:ea typeface="黑体" panose="02010609060101010101" pitchFamily="49" charset="-122"/>
              </a:rPr>
              <a:t>  需要注意事项：</a:t>
            </a:r>
            <a:endParaRPr lang="zh-CN" altLang="en-US" sz="2000" dirty="0">
              <a:solidFill>
                <a:srgbClr val="0066FF"/>
              </a:solidFill>
              <a:latin typeface="黑体" panose="02010609060101010101" pitchFamily="49" charset="-122"/>
              <a:ea typeface="黑体" panose="02010609060101010101" pitchFamily="49" charset="-122"/>
            </a:endParaRPr>
          </a:p>
          <a:p>
            <a:pPr>
              <a:lnSpc>
                <a:spcPct val="150000"/>
              </a:lnSpc>
              <a:buNone/>
            </a:pPr>
            <a:r>
              <a:rPr lang="zh-CN" altLang="en-US"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专家咨询费不得支付给本课题组成员以及履行项目管理职务行为的相关工作人员。</a:t>
            </a:r>
            <a:endParaRPr lang="zh-CN" altLang="en-US" sz="2000" dirty="0">
              <a:latin typeface="黑体" panose="02010609060101010101" pitchFamily="49" charset="-122"/>
              <a:ea typeface="黑体" panose="02010609060101010101" pitchFamily="49" charset="-122"/>
            </a:endParaRPr>
          </a:p>
        </p:txBody>
      </p:sp>
      <p:sp>
        <p:nvSpPr>
          <p:cNvPr id="104452" name="矩形 104451"/>
          <p:cNvSpPr/>
          <p:nvPr/>
        </p:nvSpPr>
        <p:spPr>
          <a:xfrm>
            <a:off x="1143000" y="228600"/>
            <a:ext cx="7793038" cy="1462088"/>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800" dirty="0">
                <a:ea typeface="黑体" panose="02010609060101010101" pitchFamily="49" charset="-122"/>
              </a:rPr>
              <a:t>常见问题</a:t>
            </a:r>
            <a:endParaRPr lang="zh-CN" altLang="en-US" sz="2800" dirty="0">
              <a:ea typeface="黑体" panose="02010609060101010101" pitchFamily="49" charset="-122"/>
            </a:endParaRPr>
          </a:p>
        </p:txBody>
      </p:sp>
      <p:pic>
        <p:nvPicPr>
          <p:cNvPr id="104453" name="图片 104452"/>
          <p:cNvPicPr>
            <a:picLocks noChangeAspect="1"/>
          </p:cNvPicPr>
          <p:nvPr/>
        </p:nvPicPr>
        <p:blipFill>
          <a:blip r:embed="rId1"/>
          <a:stretch>
            <a:fillRect/>
          </a:stretch>
        </p:blipFill>
        <p:spPr>
          <a:xfrm>
            <a:off x="7664450" y="0"/>
            <a:ext cx="1479550" cy="1905000"/>
          </a:xfrm>
          <a:prstGeom prst="rect">
            <a:avLst/>
          </a:prstGeom>
          <a:noFill/>
          <a:ln w="9525">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标题 84993"/>
          <p:cNvSpPr>
            <a:spLocks noGrp="1"/>
          </p:cNvSpPr>
          <p:nvPr>
            <p:ph type="title"/>
          </p:nvPr>
        </p:nvSpPr>
        <p:spPr>
          <a:xfrm>
            <a:off x="1143000" y="228600"/>
            <a:ext cx="7793038" cy="1462088"/>
          </a:xfrm>
          <a:ln/>
        </p:spPr>
        <p:txBody>
          <a:bodyPr anchor="b"/>
          <a:p>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经费管理办法</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出台背景</a:t>
            </a:r>
            <a:endParaRPr lang="zh-CN" altLang="en-US" sz="2800" dirty="0">
              <a:latin typeface="黑体" panose="02010609060101010101" pitchFamily="49" charset="-122"/>
              <a:ea typeface="黑体" panose="02010609060101010101" pitchFamily="49" charset="-122"/>
            </a:endParaRPr>
          </a:p>
        </p:txBody>
      </p:sp>
      <p:sp>
        <p:nvSpPr>
          <p:cNvPr id="84995" name="文本占位符 84994"/>
          <p:cNvSpPr>
            <a:spLocks noGrp="1"/>
          </p:cNvSpPr>
          <p:nvPr>
            <p:ph type="body" idx="1"/>
          </p:nvPr>
        </p:nvSpPr>
        <p:spPr>
          <a:xfrm>
            <a:off x="1371600" y="2133600"/>
            <a:ext cx="7772400" cy="4114800"/>
          </a:xfrm>
          <a:ln/>
        </p:spPr>
        <p:txBody>
          <a:bodyPr/>
          <a:p>
            <a:pPr>
              <a:buNone/>
            </a:pPr>
            <a:r>
              <a:rPr lang="zh-CN" altLang="en-US" sz="2800" dirty="0">
                <a:ea typeface="黑体" panose="02010609060101010101" pitchFamily="49" charset="-122"/>
              </a:rPr>
              <a:t>适应新形势下繁荣发展哲学社会科学的需要</a:t>
            </a:r>
            <a:endParaRPr lang="zh-CN" altLang="en-US" sz="2800" dirty="0">
              <a:ea typeface="黑体" panose="02010609060101010101" pitchFamily="49" charset="-122"/>
            </a:endParaRPr>
          </a:p>
          <a:p>
            <a:pPr>
              <a:buNone/>
            </a:pPr>
            <a:endParaRPr lang="zh-CN" altLang="en-US" sz="2800" dirty="0">
              <a:ea typeface="黑体" panose="02010609060101010101" pitchFamily="49" charset="-122"/>
            </a:endParaRPr>
          </a:p>
          <a:p>
            <a:pPr>
              <a:buNone/>
            </a:pPr>
            <a:r>
              <a:rPr lang="zh-CN" altLang="en-US" sz="2800" dirty="0">
                <a:ea typeface="黑体" panose="02010609060101010101" pitchFamily="49" charset="-122"/>
              </a:rPr>
              <a:t>落实中央和我省财政科研资金管理改革的需要</a:t>
            </a:r>
            <a:endParaRPr lang="zh-CN" altLang="en-US" sz="2800" dirty="0">
              <a:ea typeface="黑体" panose="02010609060101010101" pitchFamily="49" charset="-122"/>
            </a:endParaRPr>
          </a:p>
          <a:p>
            <a:pPr>
              <a:buNone/>
            </a:pPr>
            <a:endParaRPr lang="zh-CN" altLang="en-US" sz="2800" dirty="0">
              <a:ea typeface="黑体" panose="02010609060101010101" pitchFamily="49" charset="-122"/>
            </a:endParaRPr>
          </a:p>
          <a:p>
            <a:pPr>
              <a:buNone/>
            </a:pPr>
            <a:r>
              <a:rPr lang="zh-CN" altLang="en-US" sz="2800" dirty="0">
                <a:ea typeface="黑体" panose="02010609060101010101" pitchFamily="49" charset="-122"/>
              </a:rPr>
              <a:t>推动我校哲学社会科学实现繁荣发展的需要</a:t>
            </a:r>
            <a:endParaRPr lang="zh-CN" altLang="en-US" sz="2800" dirty="0">
              <a:ea typeface="黑体" panose="02010609060101010101" pitchFamily="49" charset="-122"/>
            </a:endParaRPr>
          </a:p>
        </p:txBody>
      </p:sp>
      <p:sp>
        <p:nvSpPr>
          <p:cNvPr id="84996" name="直接连接符 84995"/>
          <p:cNvSpPr/>
          <p:nvPr/>
        </p:nvSpPr>
        <p:spPr>
          <a:xfrm>
            <a:off x="1295400" y="2743200"/>
            <a:ext cx="7162800" cy="0"/>
          </a:xfrm>
          <a:prstGeom prst="line">
            <a:avLst/>
          </a:prstGeom>
          <a:ln w="28575" cap="flat" cmpd="sng">
            <a:solidFill>
              <a:schemeClr val="tx1"/>
            </a:solidFill>
            <a:prstDash val="sysDot"/>
            <a:headEnd type="none" w="med" len="med"/>
            <a:tailEnd type="none" w="med" len="med"/>
          </a:ln>
        </p:spPr>
      </p:sp>
      <p:sp>
        <p:nvSpPr>
          <p:cNvPr id="84997" name="直接连接符 84996"/>
          <p:cNvSpPr/>
          <p:nvPr/>
        </p:nvSpPr>
        <p:spPr>
          <a:xfrm>
            <a:off x="1295400" y="3733800"/>
            <a:ext cx="7239000" cy="0"/>
          </a:xfrm>
          <a:prstGeom prst="line">
            <a:avLst/>
          </a:prstGeom>
          <a:ln w="28575" cap="flat" cmpd="sng">
            <a:solidFill>
              <a:schemeClr val="tx1"/>
            </a:solidFill>
            <a:prstDash val="sysDot"/>
            <a:headEnd type="none" w="med" len="med"/>
            <a:tailEnd type="none" w="med" len="med"/>
          </a:ln>
        </p:spPr>
      </p:sp>
      <p:sp>
        <p:nvSpPr>
          <p:cNvPr id="84998" name="直接连接符 84997"/>
          <p:cNvSpPr/>
          <p:nvPr/>
        </p:nvSpPr>
        <p:spPr>
          <a:xfrm>
            <a:off x="1295400" y="4724400"/>
            <a:ext cx="7239000" cy="0"/>
          </a:xfrm>
          <a:prstGeom prst="line">
            <a:avLst/>
          </a:prstGeom>
          <a:ln w="28575" cap="flat" cmpd="sng">
            <a:solidFill>
              <a:schemeClr val="tx1"/>
            </a:solidFill>
            <a:prstDash val="sysDot"/>
            <a:headEnd type="none" w="med" len="med"/>
            <a:tailEnd type="none" w="med" len="med"/>
          </a:ln>
        </p:spPr>
      </p:sp>
      <p:pic>
        <p:nvPicPr>
          <p:cNvPr id="84999" name="图片 84998"/>
          <p:cNvPicPr>
            <a:picLocks noChangeAspect="1"/>
          </p:cNvPicPr>
          <p:nvPr/>
        </p:nvPicPr>
        <p:blipFill>
          <a:blip r:embed="rId1"/>
          <a:stretch>
            <a:fillRect/>
          </a:stretch>
        </p:blipFill>
        <p:spPr>
          <a:xfrm>
            <a:off x="7239000" y="5318125"/>
            <a:ext cx="1905000" cy="1539875"/>
          </a:xfrm>
          <a:prstGeom prst="rect">
            <a:avLst/>
          </a:prstGeom>
          <a:noFill/>
          <a:ln w="9525">
            <a:noFill/>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标题 105473"/>
          <p:cNvSpPr>
            <a:spLocks noGrp="1"/>
          </p:cNvSpPr>
          <p:nvPr>
            <p:ph type="title"/>
          </p:nvPr>
        </p:nvSpPr>
        <p:spPr>
          <a:xfrm>
            <a:off x="1143000" y="228600"/>
            <a:ext cx="7793038" cy="1462088"/>
          </a:xfrm>
          <a:ln/>
        </p:spPr>
        <p:txBody>
          <a:bodyPr anchor="b"/>
          <a:p>
            <a:endParaRPr dirty="0"/>
          </a:p>
        </p:txBody>
      </p:sp>
      <p:sp>
        <p:nvSpPr>
          <p:cNvPr id="105475" name="文本占位符 105474"/>
          <p:cNvSpPr>
            <a:spLocks noGrp="1"/>
          </p:cNvSpPr>
          <p:nvPr>
            <p:ph type="body" idx="1"/>
          </p:nvPr>
        </p:nvSpPr>
        <p:spPr>
          <a:xfrm>
            <a:off x="1182688" y="2017713"/>
            <a:ext cx="7427912" cy="4114800"/>
          </a:xfrm>
          <a:ln/>
        </p:spPr>
        <p:txBody>
          <a:bodyPr/>
          <a:p>
            <a:pPr>
              <a:lnSpc>
                <a:spcPct val="150000"/>
              </a:lnSpc>
              <a:buNone/>
            </a:pPr>
            <a:r>
              <a:rPr lang="en-US" altLang="zh-CN" sz="2800" dirty="0">
                <a:solidFill>
                  <a:schemeClr val="hlink"/>
                </a:solidFill>
                <a:latin typeface="黑体" panose="02010609060101010101" pitchFamily="49" charset="-122"/>
                <a:ea typeface="黑体" panose="02010609060101010101" pitchFamily="49" charset="-122"/>
              </a:rPr>
              <a:t>  3</a:t>
            </a:r>
            <a:r>
              <a:rPr lang="zh-CN" altLang="en-US" sz="2800" dirty="0">
                <a:solidFill>
                  <a:schemeClr val="hlink"/>
                </a:solidFill>
                <a:latin typeface="黑体" panose="02010609060101010101" pitchFamily="49" charset="-122"/>
                <a:ea typeface="黑体" panose="02010609060101010101" pitchFamily="49" charset="-122"/>
              </a:rPr>
              <a:t>、其他支出如何列支？</a:t>
            </a:r>
            <a:endParaRPr lang="zh-CN" altLang="en-US" sz="2800" dirty="0">
              <a:solidFill>
                <a:schemeClr val="hlink"/>
              </a:solidFill>
              <a:latin typeface="黑体" panose="02010609060101010101" pitchFamily="49" charset="-122"/>
              <a:ea typeface="黑体" panose="02010609060101010101" pitchFamily="49" charset="-122"/>
            </a:endParaRPr>
          </a:p>
          <a:p>
            <a:pPr>
              <a:lnSpc>
                <a:spcPct val="150000"/>
              </a:lnSpc>
              <a:buNone/>
            </a:pPr>
            <a:r>
              <a:rPr lang="zh-CN" altLang="en-US" sz="2400" dirty="0">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a:t>
            </a:r>
            <a:r>
              <a:rPr lang="zh-CN" altLang="en-US" sz="2400" dirty="0">
                <a:ea typeface="黑体" panose="02010609060101010101" pitchFamily="49" charset="-122"/>
              </a:rPr>
              <a:t>其他支出属于项目预算的“兜底科目”，难以归入前列科目的支出可在此列支。</a:t>
            </a:r>
            <a:endParaRPr lang="zh-CN" altLang="en-US" sz="2400" dirty="0">
              <a:ea typeface="黑体" panose="02010609060101010101" pitchFamily="49" charset="-122"/>
            </a:endParaRPr>
          </a:p>
          <a:p>
            <a:pPr>
              <a:lnSpc>
                <a:spcPct val="150000"/>
              </a:lnSpc>
              <a:buNone/>
            </a:pPr>
            <a:r>
              <a:rPr lang="zh-CN" altLang="en-US" sz="2400" dirty="0">
                <a:ea typeface="黑体" panose="02010609060101010101" pitchFamily="49" charset="-122"/>
              </a:rPr>
              <a:t>   </a:t>
            </a:r>
            <a:r>
              <a:rPr lang="zh-CN" altLang="en-US" sz="2400" dirty="0">
                <a:solidFill>
                  <a:srgbClr val="0066FF"/>
                </a:solidFill>
                <a:ea typeface="黑体" panose="02010609060101010101" pitchFamily="49" charset="-122"/>
              </a:rPr>
              <a:t>需要注意两个问题：</a:t>
            </a:r>
            <a:endParaRPr lang="zh-CN" altLang="en-US" sz="2400" dirty="0">
              <a:solidFill>
                <a:srgbClr val="0066FF"/>
              </a:solidFill>
              <a:ea typeface="黑体" panose="02010609060101010101" pitchFamily="49" charset="-122"/>
            </a:endParaRPr>
          </a:p>
          <a:p>
            <a:pPr>
              <a:lnSpc>
                <a:spcPct val="150000"/>
              </a:lnSpc>
              <a:buNone/>
            </a:pPr>
            <a:r>
              <a:rPr lang="zh-CN" altLang="en-US"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a:t>
            </a:r>
            <a:r>
              <a:rPr lang="zh-CN" altLang="en-US" sz="2400" dirty="0">
                <a:ea typeface="黑体" panose="02010609060101010101" pitchFamily="49" charset="-122"/>
              </a:rPr>
              <a:t>一是预算时应单独列示，单独核定；</a:t>
            </a:r>
            <a:endParaRPr lang="zh-CN" altLang="en-US" sz="2400" dirty="0">
              <a:ea typeface="黑体" panose="02010609060101010101" pitchFamily="49" charset="-122"/>
            </a:endParaRPr>
          </a:p>
          <a:p>
            <a:pPr>
              <a:lnSpc>
                <a:spcPct val="150000"/>
              </a:lnSpc>
              <a:buNone/>
            </a:pPr>
            <a:r>
              <a:rPr lang="zh-CN" altLang="en-US"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a:t>
            </a:r>
            <a:r>
              <a:rPr lang="zh-CN" altLang="en-US" sz="2400" dirty="0">
                <a:ea typeface="黑体" panose="02010609060101010101" pitchFamily="49" charset="-122"/>
              </a:rPr>
              <a:t>二是与科研项目研究任务有相关性和必要性。</a:t>
            </a:r>
            <a:endParaRPr lang="zh-CN" altLang="en-US" sz="2400" dirty="0">
              <a:ea typeface="黑体" panose="02010609060101010101" pitchFamily="49" charset="-122"/>
            </a:endParaRPr>
          </a:p>
        </p:txBody>
      </p:sp>
      <p:pic>
        <p:nvPicPr>
          <p:cNvPr id="105476" name="图片 105475"/>
          <p:cNvPicPr>
            <a:picLocks noChangeAspect="1"/>
          </p:cNvPicPr>
          <p:nvPr/>
        </p:nvPicPr>
        <p:blipFill>
          <a:blip r:embed="rId1"/>
          <a:stretch>
            <a:fillRect/>
          </a:stretch>
        </p:blipFill>
        <p:spPr>
          <a:xfrm>
            <a:off x="7664450" y="0"/>
            <a:ext cx="1479550" cy="1905000"/>
          </a:xfrm>
          <a:prstGeom prst="rect">
            <a:avLst/>
          </a:prstGeom>
          <a:noFill/>
          <a:ln w="9525">
            <a:noFill/>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9" name="文本占位符 116738"/>
          <p:cNvSpPr>
            <a:spLocks noGrp="1"/>
          </p:cNvSpPr>
          <p:nvPr>
            <p:ph type="body" idx="1"/>
          </p:nvPr>
        </p:nvSpPr>
        <p:spPr>
          <a:xfrm>
            <a:off x="609600" y="1066800"/>
            <a:ext cx="7848600" cy="5715000"/>
          </a:xfrm>
          <a:ln/>
        </p:spPr>
        <p:txBody>
          <a:bodyPr/>
          <a:p>
            <a:pPr>
              <a:lnSpc>
                <a:spcPct val="120000"/>
              </a:lnSpc>
              <a:buNone/>
            </a:pPr>
            <a:r>
              <a:rPr lang="en-US" altLang="zh-CN" sz="2800" dirty="0">
                <a:solidFill>
                  <a:schemeClr val="hlink"/>
                </a:solidFill>
                <a:latin typeface="黑体" panose="02010609060101010101" pitchFamily="49" charset="-122"/>
                <a:ea typeface="黑体" panose="02010609060101010101" pitchFamily="49" charset="-122"/>
              </a:rPr>
              <a:t>  4</a:t>
            </a:r>
            <a:r>
              <a:rPr lang="zh-CN" altLang="en-US" sz="2800" dirty="0">
                <a:solidFill>
                  <a:schemeClr val="hlink"/>
                </a:solidFill>
                <a:latin typeface="黑体" panose="02010609060101010101" pitchFamily="49" charset="-122"/>
                <a:ea typeface="黑体" panose="02010609060101010101" pitchFamily="49" charset="-122"/>
              </a:rPr>
              <a:t>、间接费用如何支出？</a:t>
            </a:r>
            <a:endParaRPr lang="zh-CN" altLang="en-US" sz="2800" dirty="0">
              <a:solidFill>
                <a:schemeClr val="hlink"/>
              </a:solidFill>
              <a:latin typeface="黑体" panose="02010609060101010101" pitchFamily="49" charset="-122"/>
              <a:ea typeface="黑体" panose="02010609060101010101" pitchFamily="49" charset="-122"/>
            </a:endParaRPr>
          </a:p>
          <a:p>
            <a:pPr>
              <a:lnSpc>
                <a:spcPct val="120000"/>
              </a:lnSpc>
              <a:buNone/>
            </a:pPr>
            <a:r>
              <a:rPr lang="zh-CN" altLang="en-US" dirty="0">
                <a:ea typeface="黑体" panose="02010609060101010101" pitchFamily="49" charset="-122"/>
              </a:rPr>
              <a:t>        </a:t>
            </a:r>
            <a:r>
              <a:rPr lang="en-US" altLang="zh-CN" sz="2400" dirty="0">
                <a:latin typeface="黑体" panose="02010609060101010101" pitchFamily="49" charset="-122"/>
                <a:ea typeface="黑体" panose="02010609060101010101" pitchFamily="49" charset="-122"/>
              </a:rPr>
              <a:t>●</a:t>
            </a:r>
            <a:r>
              <a:rPr lang="zh-CN" altLang="en-US" sz="2400" dirty="0">
                <a:solidFill>
                  <a:srgbClr val="0066FF"/>
                </a:solidFill>
                <a:ea typeface="黑体" panose="02010609060101010101" pitchFamily="49" charset="-122"/>
              </a:rPr>
              <a:t>中央财政：</a:t>
            </a:r>
            <a:r>
              <a:rPr lang="zh-CN" altLang="en-US" sz="2400" dirty="0">
                <a:ea typeface="黑体" panose="02010609060101010101" pitchFamily="49" charset="-122"/>
              </a:rPr>
              <a:t>以国家社科基金一般项目为例，批准经费</a:t>
            </a:r>
            <a:r>
              <a:rPr lang="en-US" altLang="zh-CN" sz="2400" dirty="0">
                <a:ea typeface="黑体" panose="02010609060101010101" pitchFamily="49" charset="-122"/>
              </a:rPr>
              <a:t>20</a:t>
            </a:r>
            <a:r>
              <a:rPr lang="zh-CN" altLang="en-US" sz="2400" dirty="0">
                <a:ea typeface="黑体" panose="02010609060101010101" pitchFamily="49" charset="-122"/>
              </a:rPr>
              <a:t>万元，间接费用可做到</a:t>
            </a:r>
            <a:r>
              <a:rPr lang="en-US" altLang="zh-CN" sz="2400" dirty="0">
                <a:ea typeface="黑体" panose="02010609060101010101" pitchFamily="49" charset="-122"/>
              </a:rPr>
              <a:t>20</a:t>
            </a:r>
            <a:r>
              <a:rPr lang="zh-CN" altLang="en-US" sz="2400" dirty="0">
                <a:ea typeface="黑体" panose="02010609060101010101" pitchFamily="49" charset="-122"/>
              </a:rPr>
              <a:t>万</a:t>
            </a:r>
            <a:r>
              <a:rPr lang="en-US" altLang="zh-CN" sz="2400" dirty="0">
                <a:ea typeface="黑体" panose="02010609060101010101" pitchFamily="49" charset="-122"/>
              </a:rPr>
              <a:t>*30%=6</a:t>
            </a:r>
            <a:r>
              <a:rPr lang="zh-CN" altLang="en-US" sz="2400" dirty="0">
                <a:ea typeface="黑体" panose="02010609060101010101" pitchFamily="49" charset="-122"/>
              </a:rPr>
              <a:t>万，其中学校提取管理费（</a:t>
            </a:r>
            <a:r>
              <a:rPr lang="en-US" altLang="zh-CN" sz="2400" dirty="0">
                <a:ea typeface="黑体" panose="02010609060101010101" pitchFamily="49" charset="-122"/>
              </a:rPr>
              <a:t>20</a:t>
            </a:r>
            <a:r>
              <a:rPr lang="zh-CN" altLang="en-US" sz="2400" dirty="0">
                <a:ea typeface="黑体" panose="02010609060101010101" pitchFamily="49" charset="-122"/>
              </a:rPr>
              <a:t>万</a:t>
            </a:r>
            <a:r>
              <a:rPr lang="en-US" altLang="zh-CN" sz="2400" dirty="0">
                <a:ea typeface="黑体" panose="02010609060101010101" pitchFamily="49" charset="-122"/>
              </a:rPr>
              <a:t>*5%=1</a:t>
            </a:r>
            <a:r>
              <a:rPr lang="zh-CN" altLang="en-US" sz="2400" dirty="0">
                <a:ea typeface="黑体" panose="02010609060101010101" pitchFamily="49" charset="-122"/>
              </a:rPr>
              <a:t>万）</a:t>
            </a:r>
            <a:r>
              <a:rPr lang="en-US" altLang="zh-CN" sz="2400" dirty="0">
                <a:ea typeface="黑体" panose="02010609060101010101" pitchFamily="49" charset="-122"/>
              </a:rPr>
              <a:t>2000</a:t>
            </a:r>
            <a:r>
              <a:rPr lang="zh-CN" altLang="en-US" sz="2400" dirty="0">
                <a:ea typeface="黑体" panose="02010609060101010101" pitchFamily="49" charset="-122"/>
              </a:rPr>
              <a:t>元，剩余</a:t>
            </a:r>
            <a:r>
              <a:rPr lang="en-US" altLang="zh-CN" sz="2400" dirty="0">
                <a:ea typeface="黑体" panose="02010609060101010101" pitchFamily="49" charset="-122"/>
              </a:rPr>
              <a:t>5.8</a:t>
            </a:r>
            <a:r>
              <a:rPr lang="zh-CN" altLang="en-US" sz="2400" dirty="0">
                <a:ea typeface="黑体" panose="02010609060101010101" pitchFamily="49" charset="-122"/>
              </a:rPr>
              <a:t>万元可支出科研绩效；</a:t>
            </a:r>
            <a:endParaRPr lang="zh-CN" altLang="en-US" sz="2400" dirty="0">
              <a:ea typeface="黑体" panose="02010609060101010101" pitchFamily="49" charset="-122"/>
            </a:endParaRPr>
          </a:p>
          <a:p>
            <a:pPr>
              <a:lnSpc>
                <a:spcPct val="120000"/>
              </a:lnSpc>
              <a:buNone/>
            </a:pPr>
            <a:r>
              <a:rPr lang="zh-CN" altLang="en-US" sz="2400" dirty="0">
                <a:solidFill>
                  <a:srgbClr val="0066FF"/>
                </a:solidFill>
                <a:ea typeface="黑体" panose="02010609060101010101" pitchFamily="49" charset="-122"/>
              </a:rPr>
              <a:t>          </a:t>
            </a:r>
            <a:r>
              <a:rPr lang="en-US" altLang="zh-CN" sz="2400" dirty="0">
                <a:latin typeface="黑体" panose="02010609060101010101" pitchFamily="49" charset="-122"/>
                <a:ea typeface="黑体" panose="02010609060101010101" pitchFamily="49" charset="-122"/>
              </a:rPr>
              <a:t>●</a:t>
            </a:r>
            <a:r>
              <a:rPr lang="zh-CN" altLang="en-US" sz="2400" dirty="0">
                <a:solidFill>
                  <a:srgbClr val="0066FF"/>
                </a:solidFill>
                <a:ea typeface="黑体" panose="02010609060101010101" pitchFamily="49" charset="-122"/>
              </a:rPr>
              <a:t>省级财政：</a:t>
            </a:r>
            <a:r>
              <a:rPr lang="zh-CN" altLang="en-US" sz="2400" dirty="0">
                <a:ea typeface="黑体" panose="02010609060101010101" pitchFamily="49" charset="-122"/>
              </a:rPr>
              <a:t>以山西省教育厅基地项目为例，批准经费</a:t>
            </a:r>
            <a:r>
              <a:rPr lang="en-US" altLang="zh-CN" sz="2400" dirty="0">
                <a:ea typeface="黑体" panose="02010609060101010101" pitchFamily="49" charset="-122"/>
              </a:rPr>
              <a:t>5</a:t>
            </a:r>
            <a:r>
              <a:rPr lang="zh-CN" altLang="en-US" sz="2400" dirty="0">
                <a:ea typeface="黑体" panose="02010609060101010101" pitchFamily="49" charset="-122"/>
              </a:rPr>
              <a:t>万元，间接费用可做到</a:t>
            </a:r>
            <a:r>
              <a:rPr lang="en-US" altLang="zh-CN" sz="2400" dirty="0">
                <a:ea typeface="黑体" panose="02010609060101010101" pitchFamily="49" charset="-122"/>
              </a:rPr>
              <a:t>5</a:t>
            </a:r>
            <a:r>
              <a:rPr lang="zh-CN" altLang="en-US" sz="2400" dirty="0">
                <a:ea typeface="黑体" panose="02010609060101010101" pitchFamily="49" charset="-122"/>
              </a:rPr>
              <a:t>万</a:t>
            </a:r>
            <a:r>
              <a:rPr lang="en-US" altLang="zh-CN" sz="2400" dirty="0">
                <a:ea typeface="黑体" panose="02010609060101010101" pitchFamily="49" charset="-122"/>
              </a:rPr>
              <a:t>*10%=0.5</a:t>
            </a:r>
            <a:r>
              <a:rPr lang="zh-CN" altLang="en-US" sz="2400" dirty="0">
                <a:ea typeface="黑体" panose="02010609060101010101" pitchFamily="49" charset="-122"/>
              </a:rPr>
              <a:t>万，其中学校提取管理费（</a:t>
            </a:r>
            <a:r>
              <a:rPr lang="en-US" altLang="zh-CN" sz="2400" dirty="0">
                <a:ea typeface="黑体" panose="02010609060101010101" pitchFamily="49" charset="-122"/>
              </a:rPr>
              <a:t>5</a:t>
            </a:r>
            <a:r>
              <a:rPr lang="zh-CN" altLang="en-US" sz="2400" dirty="0">
                <a:ea typeface="黑体" panose="02010609060101010101" pitchFamily="49" charset="-122"/>
              </a:rPr>
              <a:t>万</a:t>
            </a:r>
            <a:r>
              <a:rPr lang="en-US" altLang="zh-CN" sz="2400" dirty="0">
                <a:ea typeface="黑体" panose="02010609060101010101" pitchFamily="49" charset="-122"/>
              </a:rPr>
              <a:t>*5%=2500</a:t>
            </a:r>
            <a:r>
              <a:rPr lang="zh-CN" altLang="en-US" sz="2400" dirty="0">
                <a:ea typeface="黑体" panose="02010609060101010101" pitchFamily="49" charset="-122"/>
              </a:rPr>
              <a:t>元）</a:t>
            </a:r>
            <a:r>
              <a:rPr lang="en-US" altLang="zh-CN" sz="2400" dirty="0">
                <a:ea typeface="黑体" panose="02010609060101010101" pitchFamily="49" charset="-122"/>
              </a:rPr>
              <a:t>2000</a:t>
            </a:r>
            <a:r>
              <a:rPr lang="zh-CN" altLang="en-US" sz="2400" dirty="0">
                <a:ea typeface="黑体" panose="02010609060101010101" pitchFamily="49" charset="-122"/>
              </a:rPr>
              <a:t>元，剩余可支出科研绩效。</a:t>
            </a:r>
            <a:endParaRPr lang="zh-CN" altLang="en-US" sz="2400" dirty="0">
              <a:ea typeface="黑体" panose="02010609060101010101" pitchFamily="49" charset="-122"/>
            </a:endParaRPr>
          </a:p>
          <a:p>
            <a:pPr>
              <a:lnSpc>
                <a:spcPct val="120000"/>
              </a:lnSpc>
              <a:buNone/>
            </a:pPr>
            <a:r>
              <a:rPr lang="zh-CN" altLang="en-US" sz="2400">
                <a:ea typeface="黑体" panose="02010609060101010101" pitchFamily="49" charset="-122"/>
              </a:rPr>
              <a:t>          </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项目负责人填写</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科研项目绩效支出申请表</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，同时提交课题绩效目标完成情况及成效等相关材料。</a:t>
            </a:r>
            <a:endParaRPr lang="zh-CN" altLang="en-US" sz="2400" dirty="0">
              <a:latin typeface="黑体" panose="02010609060101010101" pitchFamily="49" charset="-122"/>
              <a:ea typeface="黑体" panose="02010609060101010101" pitchFamily="49"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标题 115713"/>
          <p:cNvSpPr>
            <a:spLocks noGrp="1"/>
          </p:cNvSpPr>
          <p:nvPr>
            <p:ph type="title"/>
          </p:nvPr>
        </p:nvSpPr>
        <p:spPr>
          <a:ln/>
        </p:spPr>
        <p:txBody>
          <a:bodyPr anchor="b"/>
          <a:p>
            <a:endParaRPr dirty="0"/>
          </a:p>
        </p:txBody>
      </p:sp>
      <p:sp>
        <p:nvSpPr>
          <p:cNvPr id="115715" name="文本占位符 115714"/>
          <p:cNvSpPr>
            <a:spLocks noGrp="1"/>
          </p:cNvSpPr>
          <p:nvPr>
            <p:ph type="body" idx="1"/>
          </p:nvPr>
        </p:nvSpPr>
        <p:spPr>
          <a:xfrm>
            <a:off x="1219200" y="1981200"/>
            <a:ext cx="6970713" cy="4495800"/>
          </a:xfrm>
          <a:ln/>
        </p:spPr>
        <p:txBody>
          <a:bodyPr/>
          <a:p>
            <a:pPr>
              <a:lnSpc>
                <a:spcPct val="120000"/>
              </a:lnSpc>
              <a:buNone/>
            </a:pPr>
            <a:r>
              <a:rPr lang="en-US" altLang="zh-CN" sz="2800" dirty="0">
                <a:solidFill>
                  <a:schemeClr val="hlink"/>
                </a:solidFill>
                <a:latin typeface="黑体" panose="02010609060101010101" pitchFamily="49" charset="-122"/>
                <a:ea typeface="黑体" panose="02010609060101010101" pitchFamily="49" charset="-122"/>
              </a:rPr>
              <a:t>  5</a:t>
            </a:r>
            <a:r>
              <a:rPr lang="zh-CN" altLang="en-US" sz="2800" dirty="0">
                <a:solidFill>
                  <a:schemeClr val="hlink"/>
                </a:solidFill>
                <a:latin typeface="黑体" panose="02010609060101010101" pitchFamily="49" charset="-122"/>
                <a:ea typeface="黑体" panose="02010609060101010101" pitchFamily="49" charset="-122"/>
              </a:rPr>
              <a:t>、使用科研经费有何禁止性规定？</a:t>
            </a:r>
            <a:endParaRPr lang="zh-CN" altLang="en-US" sz="2800" dirty="0">
              <a:solidFill>
                <a:schemeClr val="hlink"/>
              </a:solidFill>
              <a:latin typeface="黑体" panose="02010609060101010101" pitchFamily="49" charset="-122"/>
              <a:ea typeface="黑体" panose="02010609060101010101" pitchFamily="49" charset="-122"/>
            </a:endParaRPr>
          </a:p>
          <a:p>
            <a:pPr>
              <a:lnSpc>
                <a:spcPct val="120000"/>
              </a:lnSpc>
              <a:buNone/>
            </a:pPr>
            <a:r>
              <a:rPr lang="zh-CN" altLang="en-US" sz="2400" dirty="0">
                <a:latin typeface="黑体" panose="02010609060101010101" pitchFamily="49" charset="-122"/>
                <a:ea typeface="黑体" panose="02010609060101010101" pitchFamily="49" charset="-122"/>
              </a:rPr>
              <a:t>      项目负责人应当依法依规使用科研经费，严格遵守“</a:t>
            </a:r>
            <a:r>
              <a:rPr lang="zh-CN" altLang="en-US" sz="2400" dirty="0">
                <a:solidFill>
                  <a:schemeClr val="hlink"/>
                </a:solidFill>
                <a:latin typeface="黑体" panose="02010609060101010101" pitchFamily="49" charset="-122"/>
                <a:ea typeface="黑体" panose="02010609060101010101" pitchFamily="49" charset="-122"/>
              </a:rPr>
              <a:t>四不得</a:t>
            </a:r>
            <a:r>
              <a:rPr lang="zh-CN" altLang="en-US" sz="2400" dirty="0">
                <a:latin typeface="黑体" panose="02010609060101010101" pitchFamily="49" charset="-122"/>
                <a:ea typeface="黑体" panose="02010609060101010101" pitchFamily="49" charset="-122"/>
              </a:rPr>
              <a:t>”原则：</a:t>
            </a:r>
            <a:endParaRPr lang="zh-CN" altLang="en-US" sz="2400" dirty="0">
              <a:latin typeface="黑体" panose="02010609060101010101" pitchFamily="49" charset="-122"/>
              <a:ea typeface="黑体" panose="02010609060101010101" pitchFamily="49" charset="-122"/>
            </a:endParaRPr>
          </a:p>
          <a:p>
            <a:pPr>
              <a:lnSpc>
                <a:spcPct val="120000"/>
              </a:lnSpc>
              <a:buNone/>
            </a:pPr>
            <a:r>
              <a:rPr lang="zh-CN" altLang="en-US" sz="2400" dirty="0">
                <a:latin typeface="黑体" panose="02010609060101010101" pitchFamily="49" charset="-122"/>
                <a:ea typeface="黑体" panose="02010609060101010101" pitchFamily="49" charset="-122"/>
              </a:rPr>
              <a:t>      </a:t>
            </a:r>
            <a:r>
              <a:rPr lang="en-US" altLang="zh-CN" sz="2400" dirty="0">
                <a:latin typeface="黑体" panose="02010609060101010101" pitchFamily="49" charset="-122"/>
                <a:ea typeface="黑体" panose="02010609060101010101" pitchFamily="49" charset="-122"/>
              </a:rPr>
              <a:t>●</a:t>
            </a:r>
            <a:r>
              <a:rPr lang="zh-CN" altLang="en-US" sz="2400" dirty="0">
                <a:solidFill>
                  <a:schemeClr val="hlink"/>
                </a:solidFill>
                <a:latin typeface="黑体" panose="02010609060101010101" pitchFamily="49" charset="-122"/>
                <a:ea typeface="黑体" panose="02010609060101010101" pitchFamily="49" charset="-122"/>
              </a:rPr>
              <a:t>不得</a:t>
            </a:r>
            <a:r>
              <a:rPr lang="zh-CN" altLang="en-US" sz="2400" dirty="0">
                <a:latin typeface="黑体" panose="02010609060101010101" pitchFamily="49" charset="-122"/>
                <a:ea typeface="黑体" panose="02010609060101010101" pitchFamily="49" charset="-122"/>
              </a:rPr>
              <a:t>擅自调整外拨资金；</a:t>
            </a:r>
            <a:endParaRPr lang="zh-CN" altLang="en-US" sz="2400" dirty="0">
              <a:latin typeface="黑体" panose="02010609060101010101" pitchFamily="49" charset="-122"/>
              <a:ea typeface="黑体" panose="02010609060101010101" pitchFamily="49" charset="-122"/>
            </a:endParaRPr>
          </a:p>
          <a:p>
            <a:pPr>
              <a:lnSpc>
                <a:spcPct val="120000"/>
              </a:lnSpc>
              <a:buNone/>
            </a:pPr>
            <a:r>
              <a:rPr lang="zh-CN" altLang="en-US" sz="2400" dirty="0">
                <a:latin typeface="黑体" panose="02010609060101010101" pitchFamily="49" charset="-122"/>
                <a:ea typeface="黑体" panose="02010609060101010101" pitchFamily="49" charset="-122"/>
              </a:rPr>
              <a:t>      </a:t>
            </a:r>
            <a:r>
              <a:rPr lang="en-US" altLang="zh-CN" sz="2400" dirty="0">
                <a:latin typeface="黑体" panose="02010609060101010101" pitchFamily="49" charset="-122"/>
                <a:ea typeface="黑体" panose="02010609060101010101" pitchFamily="49" charset="-122"/>
              </a:rPr>
              <a:t>●</a:t>
            </a:r>
            <a:r>
              <a:rPr lang="zh-CN" altLang="en-US" sz="2400" dirty="0">
                <a:solidFill>
                  <a:schemeClr val="hlink"/>
                </a:solidFill>
                <a:latin typeface="黑体" panose="02010609060101010101" pitchFamily="49" charset="-122"/>
                <a:ea typeface="黑体" panose="02010609060101010101" pitchFamily="49" charset="-122"/>
              </a:rPr>
              <a:t>不得</a:t>
            </a:r>
            <a:r>
              <a:rPr lang="zh-CN" altLang="en-US" sz="2400" dirty="0">
                <a:latin typeface="黑体" panose="02010609060101010101" pitchFamily="49" charset="-122"/>
                <a:ea typeface="黑体" panose="02010609060101010101" pitchFamily="49" charset="-122"/>
              </a:rPr>
              <a:t>利用虚假票据套取资金；</a:t>
            </a:r>
            <a:endParaRPr lang="zh-CN" altLang="en-US" sz="2400" dirty="0">
              <a:latin typeface="黑体" panose="02010609060101010101" pitchFamily="49" charset="-122"/>
              <a:ea typeface="黑体" panose="02010609060101010101" pitchFamily="49" charset="-122"/>
            </a:endParaRPr>
          </a:p>
          <a:p>
            <a:pPr>
              <a:lnSpc>
                <a:spcPct val="120000"/>
              </a:lnSpc>
              <a:buNone/>
            </a:pPr>
            <a:r>
              <a:rPr lang="zh-CN" altLang="en-US" sz="2400" dirty="0">
                <a:latin typeface="黑体" panose="02010609060101010101" pitchFamily="49" charset="-122"/>
                <a:ea typeface="黑体" panose="02010609060101010101" pitchFamily="49" charset="-122"/>
              </a:rPr>
              <a:t>      </a:t>
            </a:r>
            <a:r>
              <a:rPr lang="en-US" altLang="zh-CN" sz="2400" dirty="0">
                <a:latin typeface="黑体" panose="02010609060101010101" pitchFamily="49" charset="-122"/>
                <a:ea typeface="黑体" panose="02010609060101010101" pitchFamily="49" charset="-122"/>
              </a:rPr>
              <a:t>●</a:t>
            </a:r>
            <a:r>
              <a:rPr lang="zh-CN" altLang="en-US" sz="2400" dirty="0">
                <a:solidFill>
                  <a:schemeClr val="hlink"/>
                </a:solidFill>
                <a:latin typeface="黑体" panose="02010609060101010101" pitchFamily="49" charset="-122"/>
                <a:ea typeface="黑体" panose="02010609060101010101" pitchFamily="49" charset="-122"/>
              </a:rPr>
              <a:t>不得</a:t>
            </a:r>
            <a:r>
              <a:rPr lang="zh-CN" altLang="en-US" sz="2400" dirty="0">
                <a:latin typeface="黑体" panose="02010609060101010101" pitchFamily="49" charset="-122"/>
                <a:ea typeface="黑体" panose="02010609060101010101" pitchFamily="49" charset="-122"/>
              </a:rPr>
              <a:t>通过编造虚假劳务合同、虚构人员名单等方式续保冒领劳务费和专家咨询费；</a:t>
            </a:r>
            <a:endParaRPr lang="zh-CN" altLang="en-US" sz="2400" dirty="0">
              <a:latin typeface="黑体" panose="02010609060101010101" pitchFamily="49" charset="-122"/>
              <a:ea typeface="黑体" panose="02010609060101010101" pitchFamily="49" charset="-122"/>
            </a:endParaRPr>
          </a:p>
          <a:p>
            <a:pPr>
              <a:lnSpc>
                <a:spcPct val="120000"/>
              </a:lnSpc>
              <a:buNone/>
            </a:pPr>
            <a:r>
              <a:rPr lang="zh-CN" altLang="en-US" sz="2400" dirty="0">
                <a:latin typeface="黑体" panose="02010609060101010101" pitchFamily="49" charset="-122"/>
                <a:ea typeface="黑体" panose="02010609060101010101" pitchFamily="49" charset="-122"/>
              </a:rPr>
              <a:t>      </a:t>
            </a:r>
            <a:r>
              <a:rPr lang="en-US" altLang="zh-CN" sz="2400" dirty="0">
                <a:latin typeface="黑体" panose="02010609060101010101" pitchFamily="49" charset="-122"/>
                <a:ea typeface="黑体" panose="02010609060101010101" pitchFamily="49" charset="-122"/>
              </a:rPr>
              <a:t>●</a:t>
            </a:r>
            <a:r>
              <a:rPr lang="zh-CN" altLang="en-US" sz="2400" dirty="0">
                <a:solidFill>
                  <a:schemeClr val="hlink"/>
                </a:solidFill>
                <a:latin typeface="黑体" panose="02010609060101010101" pitchFamily="49" charset="-122"/>
                <a:ea typeface="黑体" panose="02010609060101010101" pitchFamily="49" charset="-122"/>
              </a:rPr>
              <a:t>不得</a:t>
            </a:r>
            <a:r>
              <a:rPr lang="zh-CN" altLang="en-US" sz="2400" dirty="0">
                <a:latin typeface="黑体" panose="02010609060101010101" pitchFamily="49" charset="-122"/>
                <a:ea typeface="黑体" panose="02010609060101010101" pitchFamily="49" charset="-122"/>
              </a:rPr>
              <a:t>使用科研经费支付各种罚款、捐款、赞助、投资等；</a:t>
            </a:r>
            <a:endParaRPr lang="zh-CN" altLang="en-US" sz="2400" dirty="0"/>
          </a:p>
        </p:txBody>
      </p:sp>
      <p:pic>
        <p:nvPicPr>
          <p:cNvPr id="115716" name="图片 115715"/>
          <p:cNvPicPr>
            <a:picLocks noChangeAspect="1"/>
          </p:cNvPicPr>
          <p:nvPr/>
        </p:nvPicPr>
        <p:blipFill>
          <a:blip r:embed="rId1"/>
          <a:stretch>
            <a:fillRect/>
          </a:stretch>
        </p:blipFill>
        <p:spPr>
          <a:xfrm>
            <a:off x="7664450" y="0"/>
            <a:ext cx="1479550" cy="1905000"/>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9" name="文本占位符 106498"/>
          <p:cNvSpPr>
            <a:spLocks noGrp="1"/>
          </p:cNvSpPr>
          <p:nvPr>
            <p:ph type="body" idx="1"/>
          </p:nvPr>
        </p:nvSpPr>
        <p:spPr>
          <a:xfrm>
            <a:off x="838200" y="2057400"/>
            <a:ext cx="7772400" cy="4343400"/>
          </a:xfrm>
          <a:ln/>
        </p:spPr>
        <p:txBody>
          <a:bodyPr/>
          <a:p>
            <a:pPr>
              <a:lnSpc>
                <a:spcPct val="150000"/>
              </a:lnSpc>
              <a:buNone/>
            </a:pPr>
            <a:r>
              <a:rPr lang="en-US" altLang="zh-CN" sz="2800" dirty="0">
                <a:solidFill>
                  <a:schemeClr val="hlink"/>
                </a:solidFill>
                <a:latin typeface="黑体" panose="02010609060101010101" pitchFamily="49" charset="-122"/>
                <a:ea typeface="黑体" panose="02010609060101010101" pitchFamily="49" charset="-122"/>
              </a:rPr>
              <a:t>  6</a:t>
            </a:r>
            <a:r>
              <a:rPr lang="zh-CN" altLang="en-US" sz="2800" dirty="0">
                <a:solidFill>
                  <a:schemeClr val="hlink"/>
                </a:solidFill>
                <a:latin typeface="黑体" panose="02010609060101010101" pitchFamily="49" charset="-122"/>
                <a:ea typeface="黑体" panose="02010609060101010101" pitchFamily="49" charset="-122"/>
              </a:rPr>
              <a:t>、</a:t>
            </a:r>
            <a:r>
              <a:rPr lang="en-US" altLang="zh-CN" sz="2800" dirty="0">
                <a:solidFill>
                  <a:schemeClr val="hlink"/>
                </a:solidFill>
                <a:latin typeface="黑体" panose="02010609060101010101" pitchFamily="49" charset="-122"/>
                <a:ea typeface="黑体" panose="02010609060101010101" pitchFamily="49" charset="-122"/>
              </a:rPr>
              <a:t>《</a:t>
            </a:r>
            <a:r>
              <a:rPr lang="zh-CN" altLang="en-US" sz="2800" dirty="0">
                <a:solidFill>
                  <a:schemeClr val="hlink"/>
                </a:solidFill>
                <a:latin typeface="黑体" panose="02010609060101010101" pitchFamily="49" charset="-122"/>
                <a:ea typeface="黑体" panose="02010609060101010101" pitchFamily="49" charset="-122"/>
              </a:rPr>
              <a:t>经费管理办法</a:t>
            </a:r>
            <a:r>
              <a:rPr lang="en-US" altLang="zh-CN" sz="2800" dirty="0">
                <a:solidFill>
                  <a:schemeClr val="hlink"/>
                </a:solidFill>
                <a:latin typeface="黑体" panose="02010609060101010101" pitchFamily="49" charset="-122"/>
                <a:ea typeface="黑体" panose="02010609060101010101" pitchFamily="49" charset="-122"/>
              </a:rPr>
              <a:t>》</a:t>
            </a:r>
            <a:r>
              <a:rPr lang="zh-CN" altLang="en-US" sz="2800" dirty="0">
                <a:solidFill>
                  <a:schemeClr val="hlink"/>
                </a:solidFill>
                <a:latin typeface="黑体" panose="02010609060101010101" pitchFamily="49" charset="-122"/>
                <a:ea typeface="黑体" panose="02010609060101010101" pitchFamily="49" charset="-122"/>
              </a:rPr>
              <a:t>适用范围：</a:t>
            </a:r>
            <a:endParaRPr lang="zh-CN" altLang="en-US" sz="2800" dirty="0">
              <a:solidFill>
                <a:schemeClr val="hlink"/>
              </a:solidFill>
              <a:latin typeface="黑体" panose="02010609060101010101" pitchFamily="49" charset="-122"/>
              <a:ea typeface="黑体" panose="02010609060101010101" pitchFamily="49" charset="-122"/>
            </a:endParaRPr>
          </a:p>
          <a:p>
            <a:pPr>
              <a:lnSpc>
                <a:spcPct val="150000"/>
              </a:lnSpc>
              <a:buNone/>
            </a:pPr>
            <a:r>
              <a:rPr lang="zh-CN" altLang="en-US"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自</a:t>
            </a:r>
            <a:r>
              <a:rPr lang="en-US" altLang="zh-CN" sz="2400" dirty="0">
                <a:latin typeface="黑体" panose="02010609060101010101" pitchFamily="49" charset="-122"/>
                <a:ea typeface="黑体" panose="02010609060101010101" pitchFamily="49" charset="-122"/>
              </a:rPr>
              <a:t>2017</a:t>
            </a:r>
            <a:r>
              <a:rPr lang="zh-CN" altLang="en-US" sz="2400" dirty="0">
                <a:latin typeface="黑体" panose="02010609060101010101" pitchFamily="49" charset="-122"/>
                <a:ea typeface="黑体" panose="02010609060101010101" pitchFamily="49" charset="-122"/>
              </a:rPr>
              <a:t>年</a:t>
            </a: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月起执行，适用于批准立项的各级各类科研项目；</a:t>
            </a:r>
            <a:endParaRPr lang="zh-CN" altLang="en-US" sz="2400" dirty="0">
              <a:latin typeface="黑体" panose="02010609060101010101" pitchFamily="49" charset="-122"/>
              <a:ea typeface="黑体" panose="02010609060101010101" pitchFamily="49" charset="-122"/>
            </a:endParaRPr>
          </a:p>
          <a:p>
            <a:pPr>
              <a:lnSpc>
                <a:spcPct val="150000"/>
              </a:lnSpc>
              <a:buNone/>
            </a:pPr>
            <a:r>
              <a:rPr lang="zh-CN" altLang="en-US" sz="2000" dirty="0">
                <a:latin typeface="黑体" panose="02010609060101010101" pitchFamily="49" charset="-122"/>
                <a:ea typeface="黑体" panose="02010609060101010101" pitchFamily="49" charset="-122"/>
              </a:rPr>
              <a:t>        </a:t>
            </a:r>
            <a:r>
              <a:rPr lang="en-US" altLang="zh-CN" sz="20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2016</a:t>
            </a:r>
            <a:r>
              <a:rPr lang="zh-CN" altLang="en-US" sz="2400" dirty="0">
                <a:latin typeface="黑体" panose="02010609060101010101" pitchFamily="49" charset="-122"/>
                <a:ea typeface="黑体" panose="02010609060101010101" pitchFamily="49" charset="-122"/>
              </a:rPr>
              <a:t>年（含）以前立项的在研项目，如果执行期已结束、进入结项的项目，不做调整；尚在执行期内的项目，可以调整预算，但是中央财政三类调增需上报；</a:t>
            </a:r>
            <a:endParaRPr lang="zh-CN" altLang="en-US" sz="2400" dirty="0">
              <a:latin typeface="黑体" panose="02010609060101010101" pitchFamily="49" charset="-122"/>
              <a:ea typeface="黑体" panose="02010609060101010101" pitchFamily="49" charset="-122"/>
            </a:endParaRPr>
          </a:p>
        </p:txBody>
      </p:sp>
      <p:pic>
        <p:nvPicPr>
          <p:cNvPr id="106500" name="图片 106499"/>
          <p:cNvPicPr>
            <a:picLocks noChangeAspect="1"/>
          </p:cNvPicPr>
          <p:nvPr/>
        </p:nvPicPr>
        <p:blipFill>
          <a:blip r:embed="rId1"/>
          <a:stretch>
            <a:fillRect/>
          </a:stretch>
        </p:blipFill>
        <p:spPr>
          <a:xfrm>
            <a:off x="7664450" y="0"/>
            <a:ext cx="1479550" cy="1905000"/>
          </a:xfrm>
          <a:prstGeom prst="rect">
            <a:avLst/>
          </a:prstGeom>
          <a:noFill/>
          <a:ln w="9525">
            <a:noFill/>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3" name="文本占位符 15362"/>
          <p:cNvSpPr>
            <a:spLocks noGrp="1"/>
          </p:cNvSpPr>
          <p:nvPr>
            <p:ph type="body" idx="1"/>
          </p:nvPr>
        </p:nvSpPr>
        <p:spPr>
          <a:xfrm>
            <a:off x="838200" y="1981200"/>
            <a:ext cx="7924800" cy="1143000"/>
          </a:xfrm>
          <a:ln/>
        </p:spPr>
        <p:txBody>
          <a:bodyPr/>
          <a:p>
            <a:pPr>
              <a:lnSpc>
                <a:spcPct val="150000"/>
              </a:lnSpc>
              <a:buNone/>
            </a:pPr>
            <a:r>
              <a:rPr lang="en-US" altLang="zh-CN" sz="2000" b="1" dirty="0">
                <a:latin typeface="黑体" panose="02010609060101010101" pitchFamily="49" charset="-122"/>
                <a:ea typeface="黑体" panose="02010609060101010101" pitchFamily="49" charset="-122"/>
              </a:rPr>
              <a:t>1</a:t>
            </a:r>
            <a:r>
              <a:rPr lang="zh-CN" altLang="en-US" sz="2000" b="1" dirty="0">
                <a:latin typeface="黑体" panose="02010609060101010101" pitchFamily="49" charset="-122"/>
                <a:ea typeface="黑体" panose="02010609060101010101" pitchFamily="49" charset="-122"/>
              </a:rPr>
              <a:t>、直接费用：</a:t>
            </a:r>
            <a:r>
              <a:rPr lang="zh-CN" altLang="en-US" sz="2000" dirty="0">
                <a:latin typeface="黑体" panose="02010609060101010101" pitchFamily="49" charset="-122"/>
                <a:ea typeface="黑体" panose="02010609060101010101" pitchFamily="49" charset="-122"/>
              </a:rPr>
              <a:t>指在科研项目研究过程中发生的与之直接相关的费用。</a:t>
            </a:r>
            <a:endParaRPr lang="zh-CN" altLang="en-US" sz="2000" dirty="0">
              <a:latin typeface="黑体" panose="02010609060101010101" pitchFamily="49" charset="-122"/>
              <a:ea typeface="黑体" panose="02010609060101010101" pitchFamily="49" charset="-122"/>
            </a:endParaRPr>
          </a:p>
          <a:p>
            <a:pPr>
              <a:lnSpc>
                <a:spcPct val="150000"/>
              </a:lnSpc>
              <a:buNone/>
            </a:pPr>
            <a:r>
              <a:rPr lang="en-US" altLang="zh-CN" sz="2000" b="1" dirty="0">
                <a:latin typeface="黑体" panose="02010609060101010101" pitchFamily="49" charset="-122"/>
                <a:ea typeface="黑体" panose="02010609060101010101" pitchFamily="49" charset="-122"/>
              </a:rPr>
              <a:t>2</a:t>
            </a:r>
            <a:r>
              <a:rPr lang="zh-CN" altLang="en-US" sz="2000" b="1" dirty="0">
                <a:latin typeface="黑体" panose="02010609060101010101" pitchFamily="49" charset="-122"/>
                <a:ea typeface="黑体" panose="02010609060101010101" pitchFamily="49" charset="-122"/>
              </a:rPr>
              <a:t>、间接费用：</a:t>
            </a:r>
            <a:endParaRPr lang="zh-CN" altLang="en-US" sz="2000" b="1" dirty="0">
              <a:latin typeface="黑体" panose="02010609060101010101" pitchFamily="49" charset="-122"/>
              <a:ea typeface="黑体" panose="02010609060101010101" pitchFamily="49" charset="-122"/>
            </a:endParaRPr>
          </a:p>
        </p:txBody>
      </p:sp>
      <p:sp>
        <p:nvSpPr>
          <p:cNvPr id="15364" name="矩形 15363"/>
          <p:cNvSpPr/>
          <p:nvPr/>
        </p:nvSpPr>
        <p:spPr>
          <a:xfrm>
            <a:off x="1303338" y="366713"/>
            <a:ext cx="7793037" cy="1462087"/>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000" dirty="0">
                <a:latin typeface="黑体" panose="02010609060101010101" pitchFamily="49" charset="-122"/>
                <a:ea typeface="黑体" panose="02010609060101010101" pitchFamily="49" charset="-122"/>
              </a:rPr>
              <a:t>附件</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        名词解释</a:t>
            </a:r>
            <a:endParaRPr lang="zh-CN" altLang="en-US" sz="2800" dirty="0">
              <a:ea typeface="黑体" panose="02010609060101010101" pitchFamily="49" charset="-122"/>
            </a:endParaRPr>
          </a:p>
        </p:txBody>
      </p:sp>
      <p:grpSp>
        <p:nvGrpSpPr>
          <p:cNvPr id="15374" name="组合 15373"/>
          <p:cNvGrpSpPr/>
          <p:nvPr/>
        </p:nvGrpSpPr>
        <p:grpSpPr>
          <a:xfrm>
            <a:off x="914400" y="3352800"/>
            <a:ext cx="7696200" cy="457200"/>
            <a:chOff x="851" y="3024"/>
            <a:chExt cx="2900" cy="288"/>
          </a:xfrm>
        </p:grpSpPr>
        <p:sp>
          <p:nvSpPr>
            <p:cNvPr id="15371" name="燕尾形 15370"/>
            <p:cNvSpPr/>
            <p:nvPr/>
          </p:nvSpPr>
          <p:spPr>
            <a:xfrm>
              <a:off x="1728" y="3024"/>
              <a:ext cx="1152" cy="288"/>
            </a:xfrm>
            <a:prstGeom prst="chevron">
              <a:avLst>
                <a:gd name="adj" fmla="val 100000"/>
              </a:avLst>
            </a:prstGeom>
            <a:solidFill>
              <a:srgbClr val="00FF00"/>
            </a:solidFill>
            <a:ln w="9525" cap="flat" cmpd="sng">
              <a:solidFill>
                <a:schemeClr val="tx1"/>
              </a:solidFill>
              <a:prstDash val="solid"/>
              <a:miter/>
              <a:headEnd type="none" w="med" len="med"/>
              <a:tailEnd type="none" w="med" len="med"/>
            </a:ln>
          </p:spPr>
          <p:txBody>
            <a:bodyPr/>
            <a:p>
              <a:endParaRPr lang="zh-CN" altLang="en-US"/>
            </a:p>
          </p:txBody>
        </p:sp>
        <p:sp>
          <p:nvSpPr>
            <p:cNvPr id="15372" name="燕尾形 15371"/>
            <p:cNvSpPr/>
            <p:nvPr/>
          </p:nvSpPr>
          <p:spPr>
            <a:xfrm>
              <a:off x="851" y="3024"/>
              <a:ext cx="1152" cy="288"/>
            </a:xfrm>
            <a:prstGeom prst="chevron">
              <a:avLst>
                <a:gd name="adj" fmla="val 1000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5373" name="燕尾形 15372"/>
            <p:cNvSpPr/>
            <p:nvPr/>
          </p:nvSpPr>
          <p:spPr>
            <a:xfrm>
              <a:off x="2599" y="3024"/>
              <a:ext cx="1152" cy="288"/>
            </a:xfrm>
            <a:prstGeom prst="chevron">
              <a:avLst>
                <a:gd name="adj" fmla="val 100000"/>
              </a:avLst>
            </a:prstGeom>
            <a:solidFill>
              <a:srgbClr val="FF9900"/>
            </a:solidFill>
            <a:ln w="9525" cap="flat" cmpd="sng">
              <a:solidFill>
                <a:schemeClr val="tx1"/>
              </a:solidFill>
              <a:prstDash val="solid"/>
              <a:miter/>
              <a:headEnd type="none" w="med" len="med"/>
              <a:tailEnd type="none" w="med" len="med"/>
            </a:ln>
          </p:spPr>
          <p:txBody>
            <a:bodyPr/>
            <a:p>
              <a:endParaRPr lang="zh-CN" altLang="en-US"/>
            </a:p>
          </p:txBody>
        </p:sp>
      </p:grpSp>
      <p:sp>
        <p:nvSpPr>
          <p:cNvPr id="15375" name="矩形 15374"/>
          <p:cNvSpPr/>
          <p:nvPr/>
        </p:nvSpPr>
        <p:spPr>
          <a:xfrm>
            <a:off x="2151063" y="2946400"/>
            <a:ext cx="439737" cy="396875"/>
          </a:xfrm>
          <a:prstGeom prst="rect">
            <a:avLst/>
          </a:prstGeom>
          <a:noFill/>
          <a:ln w="9525">
            <a:noFill/>
          </a:ln>
        </p:spPr>
        <p:txBody>
          <a:bodyPr wrap="none" anchor="t">
            <a:spAutoFit/>
          </a:bodyPr>
          <a:p>
            <a:pPr algn="l"/>
            <a:r>
              <a:rPr lang="en-US" altLang="zh-CN" sz="2000" b="1" dirty="0">
                <a:solidFill>
                  <a:schemeClr val="accent1"/>
                </a:solidFill>
                <a:effectLst>
                  <a:outerShdw blurRad="38100" dist="38100" dir="2700000">
                    <a:srgbClr val="C0C0C0"/>
                  </a:outerShdw>
                </a:effectLst>
                <a:latin typeface="Tahoma" panose="020B0604030504040204" pitchFamily="34" charset="0"/>
                <a:ea typeface="宋体" panose="02010600030101010101" pitchFamily="2" charset="-122"/>
              </a:rPr>
              <a:t>①</a:t>
            </a:r>
            <a:endParaRPr lang="en-US" altLang="zh-CN" sz="2000" b="1" dirty="0">
              <a:solidFill>
                <a:schemeClr val="accent1"/>
              </a:solidFill>
              <a:effectLst>
                <a:outerShdw blurRad="38100" dist="38100" dir="2700000">
                  <a:srgbClr val="C0C0C0"/>
                </a:outerShdw>
              </a:effectLst>
              <a:latin typeface="Tahoma" panose="020B0604030504040204" pitchFamily="34" charset="0"/>
              <a:ea typeface="宋体" panose="02010600030101010101" pitchFamily="2" charset="-122"/>
            </a:endParaRPr>
          </a:p>
        </p:txBody>
      </p:sp>
      <p:sp>
        <p:nvSpPr>
          <p:cNvPr id="15376" name="矩形 15375"/>
          <p:cNvSpPr/>
          <p:nvPr/>
        </p:nvSpPr>
        <p:spPr>
          <a:xfrm>
            <a:off x="4438650" y="2946400"/>
            <a:ext cx="438150" cy="396875"/>
          </a:xfrm>
          <a:prstGeom prst="rect">
            <a:avLst/>
          </a:prstGeom>
          <a:noFill/>
          <a:ln w="9525">
            <a:noFill/>
          </a:ln>
        </p:spPr>
        <p:txBody>
          <a:bodyPr wrap="none" anchor="t">
            <a:spAutoFit/>
          </a:bodyPr>
          <a:p>
            <a:pPr algn="l"/>
            <a:r>
              <a:rPr lang="en-US" altLang="zh-CN" sz="2000" b="1" dirty="0">
                <a:solidFill>
                  <a:srgbClr val="00FF00"/>
                </a:solidFill>
                <a:effectLst>
                  <a:outerShdw blurRad="38100" dist="38100" dir="2700000">
                    <a:srgbClr val="C0C0C0"/>
                  </a:outerShdw>
                </a:effectLst>
                <a:latin typeface="Tahoma" panose="020B0604030504040204" pitchFamily="34" charset="0"/>
                <a:ea typeface="宋体" panose="02010600030101010101" pitchFamily="2" charset="-122"/>
              </a:rPr>
              <a:t>②</a:t>
            </a:r>
            <a:endParaRPr lang="en-US" altLang="zh-CN" sz="2000" b="1" dirty="0">
              <a:solidFill>
                <a:srgbClr val="00FF00"/>
              </a:solidFill>
              <a:effectLst>
                <a:outerShdw blurRad="38100" dist="38100" dir="2700000">
                  <a:srgbClr val="C0C0C0"/>
                </a:outerShdw>
              </a:effectLst>
              <a:latin typeface="Tahoma" panose="020B0604030504040204" pitchFamily="34" charset="0"/>
              <a:ea typeface="宋体" panose="02010600030101010101" pitchFamily="2" charset="-122"/>
            </a:endParaRPr>
          </a:p>
        </p:txBody>
      </p:sp>
      <p:sp>
        <p:nvSpPr>
          <p:cNvPr id="15377" name="矩形 15376"/>
          <p:cNvSpPr/>
          <p:nvPr/>
        </p:nvSpPr>
        <p:spPr>
          <a:xfrm>
            <a:off x="6800850" y="2946400"/>
            <a:ext cx="438150" cy="396875"/>
          </a:xfrm>
          <a:prstGeom prst="rect">
            <a:avLst/>
          </a:prstGeom>
          <a:noFill/>
          <a:ln w="9525">
            <a:noFill/>
          </a:ln>
        </p:spPr>
        <p:txBody>
          <a:bodyPr wrap="none" anchor="t">
            <a:spAutoFit/>
          </a:bodyPr>
          <a:p>
            <a:pPr algn="l"/>
            <a:r>
              <a:rPr lang="en-US" altLang="zh-CN" sz="2000" b="1" dirty="0">
                <a:solidFill>
                  <a:schemeClr val="accent2"/>
                </a:solidFill>
                <a:effectLst>
                  <a:outerShdw blurRad="38100" dist="38100" dir="2700000">
                    <a:srgbClr val="C0C0C0"/>
                  </a:outerShdw>
                </a:effectLst>
                <a:latin typeface="Tahoma" panose="020B0604030504040204" pitchFamily="34" charset="0"/>
                <a:ea typeface="宋体" panose="02010600030101010101" pitchFamily="2" charset="-122"/>
              </a:rPr>
              <a:t>③</a:t>
            </a:r>
            <a:endParaRPr lang="en-US" altLang="zh-CN" sz="2000" b="1" dirty="0">
              <a:solidFill>
                <a:schemeClr val="accent2"/>
              </a:solidFill>
              <a:effectLst>
                <a:outerShdw blurRad="38100" dist="38100" dir="2700000">
                  <a:srgbClr val="C0C0C0"/>
                </a:outerShdw>
              </a:effectLst>
              <a:latin typeface="Tahoma" panose="020B0604030504040204" pitchFamily="34" charset="0"/>
              <a:ea typeface="宋体" panose="02010600030101010101" pitchFamily="2" charset="-122"/>
            </a:endParaRPr>
          </a:p>
        </p:txBody>
      </p:sp>
      <p:sp>
        <p:nvSpPr>
          <p:cNvPr id="15378" name="矩形 15377"/>
          <p:cNvSpPr/>
          <p:nvPr/>
        </p:nvSpPr>
        <p:spPr>
          <a:xfrm>
            <a:off x="1066800" y="4327525"/>
            <a:ext cx="2133600" cy="1311275"/>
          </a:xfrm>
          <a:prstGeom prst="rect">
            <a:avLst/>
          </a:prstGeom>
          <a:solidFill>
            <a:srgbClr val="FFFF99"/>
          </a:solidFill>
          <a:ln w="9525">
            <a:noFill/>
          </a:ln>
        </p:spPr>
        <p:txBody>
          <a:bodyPr>
            <a:spAutoFit/>
          </a:bodyPr>
          <a:p>
            <a:r>
              <a:rPr lang="zh-CN" altLang="en-US" sz="2000" dirty="0">
                <a:solidFill>
                  <a:srgbClr val="FF0066"/>
                </a:solidFill>
                <a:latin typeface="Tahoma" panose="020B0604030504040204" pitchFamily="34" charset="0"/>
                <a:ea typeface="黑体" panose="02010609060101010101" pitchFamily="49" charset="-122"/>
              </a:rPr>
              <a:t>补偿为项目研究提供的现有仪器设备及房屋、水、电、气、暖消耗</a:t>
            </a:r>
            <a:endParaRPr lang="zh-CN" altLang="en-US" sz="2000" dirty="0">
              <a:solidFill>
                <a:srgbClr val="FF0066"/>
              </a:solidFill>
              <a:latin typeface="Tahoma" panose="020B0604030504040204" pitchFamily="34" charset="0"/>
              <a:ea typeface="黑体" panose="02010609060101010101" pitchFamily="49" charset="-122"/>
            </a:endParaRPr>
          </a:p>
        </p:txBody>
      </p:sp>
      <p:sp>
        <p:nvSpPr>
          <p:cNvPr id="15379" name="直接连接符 15378"/>
          <p:cNvSpPr/>
          <p:nvPr/>
        </p:nvSpPr>
        <p:spPr>
          <a:xfrm>
            <a:off x="3427413" y="3919538"/>
            <a:ext cx="0" cy="2362200"/>
          </a:xfrm>
          <a:prstGeom prst="line">
            <a:avLst/>
          </a:prstGeom>
          <a:ln w="38100" cap="flat" cmpd="sng">
            <a:solidFill>
              <a:schemeClr val="tx1"/>
            </a:solidFill>
            <a:prstDash val="sysDot"/>
            <a:headEnd type="none" w="med" len="med"/>
            <a:tailEnd type="none" w="med" len="med"/>
          </a:ln>
        </p:spPr>
      </p:sp>
      <p:sp>
        <p:nvSpPr>
          <p:cNvPr id="15380" name="矩形 15379"/>
          <p:cNvSpPr/>
          <p:nvPr/>
        </p:nvSpPr>
        <p:spPr>
          <a:xfrm>
            <a:off x="3733800" y="4524375"/>
            <a:ext cx="1752600" cy="900113"/>
          </a:xfrm>
          <a:prstGeom prst="rect">
            <a:avLst/>
          </a:prstGeom>
          <a:solidFill>
            <a:srgbClr val="FFFF99"/>
          </a:solidFill>
          <a:ln w="9525">
            <a:noFill/>
          </a:ln>
        </p:spPr>
        <p:txBody>
          <a:bodyPr anchor="ctr" anchorCtr="1"/>
          <a:p>
            <a:pPr>
              <a:lnSpc>
                <a:spcPct val="130000"/>
              </a:lnSpc>
            </a:pPr>
            <a:r>
              <a:rPr lang="zh-CN" altLang="en-US" sz="2000" dirty="0">
                <a:solidFill>
                  <a:schemeClr val="folHlink"/>
                </a:solidFill>
                <a:latin typeface="Tahoma" panose="020B0604030504040204" pitchFamily="34" charset="0"/>
                <a:ea typeface="黑体" panose="02010609060101010101" pitchFamily="49" charset="-122"/>
              </a:rPr>
              <a:t>补偿有关管理工作费用</a:t>
            </a:r>
            <a:endParaRPr lang="zh-CN" altLang="en-US" sz="2000" dirty="0">
              <a:solidFill>
                <a:schemeClr val="folHlink"/>
              </a:solidFill>
              <a:latin typeface="Tahoma" panose="020B0604030504040204" pitchFamily="34" charset="0"/>
              <a:ea typeface="黑体" panose="02010609060101010101" pitchFamily="49" charset="-122"/>
            </a:endParaRPr>
          </a:p>
        </p:txBody>
      </p:sp>
      <p:sp>
        <p:nvSpPr>
          <p:cNvPr id="15381" name="直接连接符 15380"/>
          <p:cNvSpPr/>
          <p:nvPr/>
        </p:nvSpPr>
        <p:spPr>
          <a:xfrm>
            <a:off x="5867400" y="3886200"/>
            <a:ext cx="0" cy="2362200"/>
          </a:xfrm>
          <a:prstGeom prst="line">
            <a:avLst/>
          </a:prstGeom>
          <a:ln w="38100" cap="flat" cmpd="sng">
            <a:solidFill>
              <a:schemeClr val="tx1"/>
            </a:solidFill>
            <a:prstDash val="sysDot"/>
            <a:headEnd type="none" w="med" len="med"/>
            <a:tailEnd type="none" w="med" len="med"/>
          </a:ln>
        </p:spPr>
      </p:sp>
      <p:sp>
        <p:nvSpPr>
          <p:cNvPr id="15382" name="矩形 15381"/>
          <p:cNvSpPr/>
          <p:nvPr/>
        </p:nvSpPr>
        <p:spPr>
          <a:xfrm>
            <a:off x="6096000" y="4519613"/>
            <a:ext cx="2133600" cy="900112"/>
          </a:xfrm>
          <a:prstGeom prst="rect">
            <a:avLst/>
          </a:prstGeom>
          <a:solidFill>
            <a:srgbClr val="FFFF99"/>
          </a:solidFill>
          <a:ln w="9525">
            <a:noFill/>
          </a:ln>
        </p:spPr>
        <p:txBody>
          <a:bodyPr anchor="ctr" anchorCtr="1"/>
          <a:p>
            <a:pPr>
              <a:lnSpc>
                <a:spcPct val="150000"/>
              </a:lnSpc>
              <a:spcBef>
                <a:spcPct val="20000"/>
              </a:spcBef>
              <a:buClr>
                <a:schemeClr val="folHlink"/>
              </a:buClr>
              <a:buSzPct val="60000"/>
              <a:buFont typeface="Wingdings" panose="05000000000000000000" pitchFamily="2" charset="2"/>
            </a:pPr>
            <a:r>
              <a:rPr lang="zh-CN" altLang="en-US" sz="2000" dirty="0">
                <a:solidFill>
                  <a:srgbClr val="FF0066"/>
                </a:solidFill>
                <a:latin typeface="Tahoma" panose="020B0604030504040204" pitchFamily="34" charset="0"/>
                <a:ea typeface="黑体" panose="02010609060101010101" pitchFamily="49" charset="-122"/>
              </a:rPr>
              <a:t>激励科研人员的绩效支出</a:t>
            </a:r>
            <a:endParaRPr lang="zh-CN" altLang="en-US" sz="2000" dirty="0">
              <a:solidFill>
                <a:srgbClr val="FF0066"/>
              </a:solidFill>
              <a:latin typeface="Tahoma" panose="020B0604030504040204" pitchFamily="34" charset="0"/>
              <a:ea typeface="黑体" panose="02010609060101010101" pitchFamily="49" charset="-122"/>
            </a:endParaRPr>
          </a:p>
        </p:txBody>
      </p:sp>
      <p:sp>
        <p:nvSpPr>
          <p:cNvPr id="15383" name="矩形 15382"/>
          <p:cNvSpPr/>
          <p:nvPr/>
        </p:nvSpPr>
        <p:spPr>
          <a:xfrm>
            <a:off x="8305800" y="0"/>
            <a:ext cx="838200" cy="396875"/>
          </a:xfrm>
          <a:prstGeom prst="rect">
            <a:avLst/>
          </a:prstGeom>
          <a:solidFill>
            <a:srgbClr val="FF99CC"/>
          </a:solidFill>
          <a:ln w="9525">
            <a:noFill/>
          </a:ln>
        </p:spPr>
        <p:txBody>
          <a:bodyPr>
            <a:spAutoFit/>
          </a:bodyPr>
          <a:p>
            <a:pPr algn="l"/>
            <a:r>
              <a:rPr lang="zh-CN" altLang="en-US" sz="2000" dirty="0">
                <a:solidFill>
                  <a:schemeClr val="tx2"/>
                </a:solidFill>
                <a:latin typeface="Tahoma" panose="020B0604030504040204" pitchFamily="34" charset="0"/>
                <a:ea typeface="黑体" panose="02010609060101010101" pitchFamily="49" charset="-122"/>
              </a:rPr>
              <a:t>附件</a:t>
            </a:r>
            <a:r>
              <a:rPr lang="en-US" altLang="zh-CN" sz="2000">
                <a:solidFill>
                  <a:schemeClr val="tx2"/>
                </a:solidFill>
                <a:latin typeface="Tahoma" panose="020B0604030504040204" pitchFamily="34" charset="0"/>
                <a:ea typeface="黑体" panose="02010609060101010101" pitchFamily="49" charset="-122"/>
              </a:rPr>
              <a:t>1</a:t>
            </a:r>
            <a:endParaRPr lang="en-US" altLang="zh-CN" sz="2000">
              <a:solidFill>
                <a:schemeClr val="tx2"/>
              </a:solidFill>
              <a:latin typeface="Tahoma" panose="020B0604030504040204" pitchFamily="34" charset="0"/>
              <a:ea typeface="黑体" panose="02010609060101010101" pitchFamily="49" charset="-122"/>
            </a:endParaRPr>
          </a:p>
        </p:txBody>
      </p:sp>
    </p:spTree>
  </p:cSld>
  <p:clrMapOvr>
    <a:masterClrMapping/>
  </p:clrMapOvr>
  <p:transition spd="med">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文本占位符 58369"/>
          <p:cNvSpPr>
            <a:spLocks noGrp="1"/>
          </p:cNvSpPr>
          <p:nvPr>
            <p:ph type="body" idx="1"/>
          </p:nvPr>
        </p:nvSpPr>
        <p:spPr>
          <a:xfrm>
            <a:off x="838200" y="1981200"/>
            <a:ext cx="8116888" cy="4459288"/>
          </a:xfrm>
          <a:ln/>
        </p:spPr>
        <p:txBody>
          <a:bodyPr/>
          <a:p>
            <a:pPr>
              <a:lnSpc>
                <a:spcPct val="150000"/>
              </a:lnSpc>
              <a:buNone/>
            </a:pPr>
            <a:r>
              <a:rPr lang="en-US" altLang="zh-CN" sz="2000" b="1" dirty="0">
                <a:latin typeface="黑体" panose="02010609060101010101" pitchFamily="49" charset="-122"/>
                <a:ea typeface="黑体" panose="02010609060101010101" pitchFamily="49" charset="-122"/>
              </a:rPr>
              <a:t>3</a:t>
            </a:r>
            <a:r>
              <a:rPr lang="zh-CN" altLang="en-US" sz="2000" b="1" dirty="0">
                <a:latin typeface="黑体" panose="02010609060101010101" pitchFamily="49" charset="-122"/>
                <a:ea typeface="黑体" panose="02010609060101010101" pitchFamily="49" charset="-122"/>
              </a:rPr>
              <a:t>、无法取得合法票据：</a:t>
            </a:r>
            <a:r>
              <a:rPr lang="zh-CN" altLang="en-US" sz="2000" dirty="0">
                <a:latin typeface="黑体" panose="02010609060101010101" pitchFamily="49" charset="-122"/>
                <a:ea typeface="黑体" panose="02010609060101010101" pitchFamily="49" charset="-122"/>
              </a:rPr>
              <a:t>指在涉及社会调查、访谈等过程中支付给调查、访谈对象个人的数据采集费，直接面向个人或偏远地区获得的样本采集费和从个人手中获得的购买农副产品等特殊材料支付的材料费等情况。</a:t>
            </a:r>
            <a:endParaRPr lang="zh-CN" altLang="en-US" sz="2000" dirty="0">
              <a:latin typeface="黑体" panose="02010609060101010101" pitchFamily="49" charset="-122"/>
              <a:ea typeface="黑体" panose="02010609060101010101" pitchFamily="49" charset="-122"/>
            </a:endParaRPr>
          </a:p>
        </p:txBody>
      </p:sp>
      <p:sp>
        <p:nvSpPr>
          <p:cNvPr id="58371" name="矩形 58370"/>
          <p:cNvSpPr/>
          <p:nvPr/>
        </p:nvSpPr>
        <p:spPr>
          <a:xfrm>
            <a:off x="1303338" y="366713"/>
            <a:ext cx="7793037" cy="1462087"/>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000" dirty="0">
                <a:latin typeface="黑体" panose="02010609060101010101" pitchFamily="49" charset="-122"/>
                <a:ea typeface="黑体" panose="02010609060101010101" pitchFamily="49" charset="-122"/>
              </a:rPr>
              <a:t>附件</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          名词解释</a:t>
            </a:r>
            <a:endParaRPr lang="zh-CN" altLang="en-US" sz="2800" dirty="0">
              <a:ea typeface="黑体" panose="02010609060101010101" pitchFamily="49" charset="-122"/>
            </a:endParaRPr>
          </a:p>
        </p:txBody>
      </p:sp>
      <p:sp>
        <p:nvSpPr>
          <p:cNvPr id="58372" name="圆角矩形 58371"/>
          <p:cNvSpPr/>
          <p:nvPr/>
        </p:nvSpPr>
        <p:spPr>
          <a:xfrm>
            <a:off x="1524000" y="4356100"/>
            <a:ext cx="1524000" cy="838200"/>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anchor="ctr"/>
          <a:p>
            <a:r>
              <a:rPr lang="zh-CN" altLang="en-US" dirty="0">
                <a:solidFill>
                  <a:srgbClr val="0066FF"/>
                </a:solidFill>
                <a:latin typeface="Tahoma" panose="020B0604030504040204" pitchFamily="34" charset="0"/>
                <a:ea typeface="黑体" panose="02010609060101010101" pitchFamily="49" charset="-122"/>
              </a:rPr>
              <a:t>数据采集费</a:t>
            </a:r>
            <a:endParaRPr lang="zh-CN" altLang="en-US" dirty="0">
              <a:solidFill>
                <a:srgbClr val="0066FF"/>
              </a:solidFill>
              <a:latin typeface="Tahoma" panose="020B0604030504040204" pitchFamily="34" charset="0"/>
              <a:ea typeface="黑体" panose="02010609060101010101" pitchFamily="49" charset="-122"/>
            </a:endParaRPr>
          </a:p>
        </p:txBody>
      </p:sp>
      <p:sp>
        <p:nvSpPr>
          <p:cNvPr id="58373" name="圆角矩形 58372"/>
          <p:cNvSpPr/>
          <p:nvPr/>
        </p:nvSpPr>
        <p:spPr>
          <a:xfrm>
            <a:off x="3962400" y="4343400"/>
            <a:ext cx="1524000" cy="838200"/>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anchor="ctr"/>
          <a:p>
            <a:r>
              <a:rPr lang="zh-CN" altLang="en-US" dirty="0">
                <a:solidFill>
                  <a:srgbClr val="FF33CC"/>
                </a:solidFill>
                <a:latin typeface="Tahoma" panose="020B0604030504040204" pitchFamily="34" charset="0"/>
                <a:ea typeface="黑体" panose="02010609060101010101" pitchFamily="49" charset="-122"/>
              </a:rPr>
              <a:t>样本采集费</a:t>
            </a:r>
            <a:endParaRPr lang="zh-CN" altLang="en-US" dirty="0">
              <a:solidFill>
                <a:srgbClr val="FF33CC"/>
              </a:solidFill>
              <a:latin typeface="Tahoma" panose="020B0604030504040204" pitchFamily="34" charset="0"/>
              <a:ea typeface="黑体" panose="02010609060101010101" pitchFamily="49" charset="-122"/>
            </a:endParaRPr>
          </a:p>
        </p:txBody>
      </p:sp>
      <p:sp>
        <p:nvSpPr>
          <p:cNvPr id="58374" name="圆角矩形 58373"/>
          <p:cNvSpPr/>
          <p:nvPr/>
        </p:nvSpPr>
        <p:spPr>
          <a:xfrm>
            <a:off x="6400800" y="4343400"/>
            <a:ext cx="1524000" cy="838200"/>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anchor="ctr"/>
          <a:p>
            <a:r>
              <a:rPr lang="zh-CN" altLang="en-US" dirty="0">
                <a:solidFill>
                  <a:schemeClr val="hlink"/>
                </a:solidFill>
                <a:latin typeface="Tahoma" panose="020B0604030504040204" pitchFamily="34" charset="0"/>
                <a:ea typeface="黑体" panose="02010609060101010101" pitchFamily="49" charset="-122"/>
              </a:rPr>
              <a:t>特殊材料费</a:t>
            </a:r>
            <a:endParaRPr lang="zh-CN" altLang="en-US" dirty="0">
              <a:solidFill>
                <a:schemeClr val="hlink"/>
              </a:solidFill>
              <a:latin typeface="Tahoma" panose="020B0604030504040204" pitchFamily="34" charset="0"/>
              <a:ea typeface="黑体" panose="02010609060101010101" pitchFamily="49" charset="-122"/>
            </a:endParaRPr>
          </a:p>
        </p:txBody>
      </p:sp>
      <p:sp>
        <p:nvSpPr>
          <p:cNvPr id="58375" name="直接连接符 58374"/>
          <p:cNvSpPr/>
          <p:nvPr/>
        </p:nvSpPr>
        <p:spPr>
          <a:xfrm>
            <a:off x="3048000" y="4800600"/>
            <a:ext cx="914400" cy="0"/>
          </a:xfrm>
          <a:prstGeom prst="line">
            <a:avLst/>
          </a:prstGeom>
          <a:ln w="38100" cap="flat" cmpd="sng">
            <a:solidFill>
              <a:schemeClr val="tx1"/>
            </a:solidFill>
            <a:prstDash val="sysDot"/>
            <a:headEnd type="none" w="med" len="med"/>
            <a:tailEnd type="none" w="med" len="med"/>
          </a:ln>
        </p:spPr>
      </p:sp>
      <p:sp>
        <p:nvSpPr>
          <p:cNvPr id="58376" name="直接连接符 58375"/>
          <p:cNvSpPr/>
          <p:nvPr/>
        </p:nvSpPr>
        <p:spPr>
          <a:xfrm>
            <a:off x="5486400" y="4800600"/>
            <a:ext cx="914400" cy="0"/>
          </a:xfrm>
          <a:prstGeom prst="line">
            <a:avLst/>
          </a:prstGeom>
          <a:ln w="38100" cap="flat" cmpd="sng">
            <a:solidFill>
              <a:schemeClr val="tx1"/>
            </a:solidFill>
            <a:prstDash val="sysDot"/>
            <a:headEnd type="none" w="med" len="med"/>
            <a:tailEnd type="none" w="med" len="med"/>
          </a:ln>
        </p:spPr>
      </p:sp>
      <p:sp>
        <p:nvSpPr>
          <p:cNvPr id="58378" name="矩形 58377"/>
          <p:cNvSpPr/>
          <p:nvPr/>
        </p:nvSpPr>
        <p:spPr>
          <a:xfrm>
            <a:off x="8305800" y="0"/>
            <a:ext cx="838200" cy="396875"/>
          </a:xfrm>
          <a:prstGeom prst="rect">
            <a:avLst/>
          </a:prstGeom>
          <a:solidFill>
            <a:srgbClr val="FF99CC"/>
          </a:solidFill>
          <a:ln w="9525">
            <a:noFill/>
          </a:ln>
        </p:spPr>
        <p:txBody>
          <a:bodyPr>
            <a:spAutoFit/>
          </a:bodyPr>
          <a:p>
            <a:pPr algn="l"/>
            <a:r>
              <a:rPr lang="zh-CN" altLang="en-US" sz="2000" dirty="0">
                <a:solidFill>
                  <a:schemeClr val="tx2"/>
                </a:solidFill>
                <a:latin typeface="Tahoma" panose="020B0604030504040204" pitchFamily="34" charset="0"/>
                <a:ea typeface="黑体" panose="02010609060101010101" pitchFamily="49" charset="-122"/>
              </a:rPr>
              <a:t>附件</a:t>
            </a:r>
            <a:r>
              <a:rPr lang="en-US" altLang="zh-CN" sz="2000">
                <a:solidFill>
                  <a:schemeClr val="tx2"/>
                </a:solidFill>
                <a:latin typeface="Tahoma" panose="020B0604030504040204" pitchFamily="34" charset="0"/>
                <a:ea typeface="黑体" panose="02010609060101010101" pitchFamily="49" charset="-122"/>
              </a:rPr>
              <a:t>1</a:t>
            </a:r>
            <a:endParaRPr lang="en-US" altLang="zh-CN" sz="2000">
              <a:solidFill>
                <a:schemeClr val="tx2"/>
              </a:solidFill>
              <a:latin typeface="Tahoma" panose="020B0604030504040204" pitchFamily="34" charset="0"/>
              <a:ea typeface="黑体" panose="02010609060101010101" pitchFamily="49" charset="-122"/>
            </a:endParaRPr>
          </a:p>
        </p:txBody>
      </p:sp>
    </p:spTree>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7" name="文本占位符 16386"/>
          <p:cNvSpPr>
            <a:spLocks noGrp="1"/>
          </p:cNvSpPr>
          <p:nvPr>
            <p:ph type="body" idx="1"/>
          </p:nvPr>
        </p:nvSpPr>
        <p:spPr>
          <a:xfrm>
            <a:off x="838200" y="1981200"/>
            <a:ext cx="7772400" cy="4114800"/>
          </a:xfrm>
          <a:ln/>
        </p:spPr>
        <p:txBody>
          <a:bodyPr/>
          <a:p>
            <a:pPr>
              <a:lnSpc>
                <a:spcPct val="200000"/>
              </a:lnSpc>
              <a:buNone/>
            </a:pPr>
            <a:r>
              <a:rPr lang="en-US" altLang="zh-CN" sz="2000" b="1" dirty="0">
                <a:latin typeface="黑体" panose="02010609060101010101" pitchFamily="49" charset="-122"/>
                <a:ea typeface="黑体" panose="02010609060101010101" pitchFamily="49" charset="-122"/>
              </a:rPr>
              <a:t>4</a:t>
            </a:r>
            <a:r>
              <a:rPr lang="zh-CN" altLang="en-US" sz="2000" b="1" dirty="0">
                <a:latin typeface="黑体" panose="02010609060101010101" pitchFamily="49" charset="-122"/>
                <a:ea typeface="黑体" panose="02010609060101010101" pitchFamily="49" charset="-122"/>
              </a:rPr>
              <a:t>、立项业务费：</a:t>
            </a:r>
            <a:r>
              <a:rPr lang="zh-CN" altLang="en-US" sz="2000" dirty="0">
                <a:latin typeface="黑体" panose="02010609060101010101" pitchFamily="49" charset="-122"/>
                <a:ea typeface="黑体" panose="02010609060101010101" pitchFamily="49" charset="-122"/>
              </a:rPr>
              <a:t>指科研项目立项过程中参与科研项目人员的先期研究补助和对外专家咨询等费用，一般不得超过科研项目到账经费的</a:t>
            </a:r>
            <a:r>
              <a:rPr lang="en-US" altLang="zh-CN" sz="2000" dirty="0">
                <a:latin typeface="黑体" panose="02010609060101010101" pitchFamily="49" charset="-122"/>
                <a:ea typeface="黑体" panose="02010609060101010101" pitchFamily="49" charset="-122"/>
              </a:rPr>
              <a:t>5%</a:t>
            </a:r>
            <a:r>
              <a:rPr lang="zh-CN" altLang="en-US" sz="2000" dirty="0">
                <a:latin typeface="黑体" panose="02010609060101010101" pitchFamily="49" charset="-122"/>
                <a:ea typeface="黑体" panose="02010609060101010101" pitchFamily="49" charset="-122"/>
              </a:rPr>
              <a:t>。</a:t>
            </a:r>
            <a:endParaRPr lang="zh-CN" altLang="en-US" sz="2000" b="1" dirty="0">
              <a:latin typeface="黑体" panose="02010609060101010101" pitchFamily="49" charset="-122"/>
              <a:ea typeface="黑体" panose="02010609060101010101" pitchFamily="49" charset="-122"/>
            </a:endParaRPr>
          </a:p>
          <a:p>
            <a:pPr>
              <a:lnSpc>
                <a:spcPct val="200000"/>
              </a:lnSpc>
              <a:buNone/>
            </a:pPr>
            <a:r>
              <a:rPr lang="en-US" altLang="zh-CN" sz="2000" b="1" dirty="0">
                <a:latin typeface="黑体" panose="02010609060101010101" pitchFamily="49" charset="-122"/>
                <a:ea typeface="黑体" panose="02010609060101010101" pitchFamily="49" charset="-122"/>
              </a:rPr>
              <a:t>5</a:t>
            </a:r>
            <a:r>
              <a:rPr lang="zh-CN" altLang="en-US" sz="2000" b="1" dirty="0">
                <a:latin typeface="黑体" panose="02010609060101010101" pitchFamily="49" charset="-122"/>
                <a:ea typeface="黑体" panose="02010609060101010101" pitchFamily="49" charset="-122"/>
              </a:rPr>
              <a:t>、科研发展基金：</a:t>
            </a:r>
            <a:r>
              <a:rPr lang="zh-CN" altLang="en-US" sz="2000" dirty="0">
                <a:latin typeface="黑体" panose="02010609060101010101" pitchFamily="49" charset="-122"/>
                <a:ea typeface="黑体" panose="02010609060101010101" pitchFamily="49" charset="-122"/>
              </a:rPr>
              <a:t>指为项目负责人设立的科研基金账户，主要用于补助仪器设备运转的维护、人才培养及其他研究发展项目的预研和启动，也可用于横向科研项目的风险补偿。</a:t>
            </a:r>
            <a:endParaRPr lang="zh-CN" altLang="en-US" sz="2000" dirty="0">
              <a:latin typeface="黑体" panose="02010609060101010101" pitchFamily="49" charset="-122"/>
              <a:ea typeface="黑体" panose="02010609060101010101" pitchFamily="49" charset="-122"/>
            </a:endParaRPr>
          </a:p>
        </p:txBody>
      </p:sp>
      <p:sp>
        <p:nvSpPr>
          <p:cNvPr id="16389" name="矩形 16388"/>
          <p:cNvSpPr/>
          <p:nvPr/>
        </p:nvSpPr>
        <p:spPr>
          <a:xfrm>
            <a:off x="1303338" y="366713"/>
            <a:ext cx="7793037" cy="1462087"/>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000" dirty="0">
                <a:latin typeface="黑体" panose="02010609060101010101" pitchFamily="49" charset="-122"/>
                <a:ea typeface="黑体" panose="02010609060101010101" pitchFamily="49" charset="-122"/>
              </a:rPr>
              <a:t>附件</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          名词解释</a:t>
            </a:r>
            <a:endParaRPr lang="zh-CN" altLang="en-US" sz="2800" dirty="0">
              <a:ea typeface="黑体" panose="02010609060101010101" pitchFamily="49" charset="-122"/>
            </a:endParaRPr>
          </a:p>
        </p:txBody>
      </p:sp>
      <p:sp>
        <p:nvSpPr>
          <p:cNvPr id="16391" name="矩形 16390"/>
          <p:cNvSpPr/>
          <p:nvPr/>
        </p:nvSpPr>
        <p:spPr>
          <a:xfrm>
            <a:off x="8305800" y="0"/>
            <a:ext cx="838200" cy="396875"/>
          </a:xfrm>
          <a:prstGeom prst="rect">
            <a:avLst/>
          </a:prstGeom>
          <a:solidFill>
            <a:srgbClr val="FF99CC"/>
          </a:solidFill>
          <a:ln w="9525">
            <a:noFill/>
          </a:ln>
        </p:spPr>
        <p:txBody>
          <a:bodyPr>
            <a:spAutoFit/>
          </a:bodyPr>
          <a:p>
            <a:pPr algn="l"/>
            <a:r>
              <a:rPr lang="zh-CN" altLang="en-US" sz="2000" dirty="0">
                <a:solidFill>
                  <a:schemeClr val="tx2"/>
                </a:solidFill>
                <a:latin typeface="Tahoma" panose="020B0604030504040204" pitchFamily="34" charset="0"/>
                <a:ea typeface="黑体" panose="02010609060101010101" pitchFamily="49" charset="-122"/>
              </a:rPr>
              <a:t>附件</a:t>
            </a:r>
            <a:r>
              <a:rPr lang="en-US" altLang="zh-CN" sz="2000">
                <a:solidFill>
                  <a:schemeClr val="tx2"/>
                </a:solidFill>
                <a:latin typeface="Tahoma" panose="020B0604030504040204" pitchFamily="34" charset="0"/>
                <a:ea typeface="黑体" panose="02010609060101010101" pitchFamily="49" charset="-122"/>
              </a:rPr>
              <a:t>1</a:t>
            </a:r>
            <a:endParaRPr lang="en-US" altLang="zh-CN" sz="2000">
              <a:solidFill>
                <a:schemeClr val="tx2"/>
              </a:solidFill>
              <a:latin typeface="Tahoma" panose="020B0604030504040204" pitchFamily="34" charset="0"/>
              <a:ea typeface="黑体" panose="02010609060101010101" pitchFamily="49" charset="-122"/>
            </a:endParaRPr>
          </a:p>
        </p:txBody>
      </p:sp>
    </p:spTree>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文本占位符 59393"/>
          <p:cNvSpPr>
            <a:spLocks noGrp="1"/>
          </p:cNvSpPr>
          <p:nvPr>
            <p:ph type="body" sz="half" idx="1"/>
          </p:nvPr>
        </p:nvSpPr>
        <p:spPr>
          <a:xfrm>
            <a:off x="1219200" y="1752600"/>
            <a:ext cx="7427913" cy="496888"/>
          </a:xfrm>
          <a:ln/>
        </p:spPr>
        <p:txBody>
          <a:bodyPr/>
          <a:p>
            <a:pPr>
              <a:lnSpc>
                <a:spcPct val="140000"/>
              </a:lnSpc>
              <a:buNone/>
            </a:pPr>
            <a:r>
              <a:rPr lang="en-US" altLang="zh-CN" sz="1800" b="1" dirty="0">
                <a:latin typeface="黑体" panose="02010609060101010101" pitchFamily="49" charset="-122"/>
                <a:ea typeface="黑体" panose="02010609060101010101" pitchFamily="49" charset="-122"/>
              </a:rPr>
              <a:t>6</a:t>
            </a:r>
            <a:r>
              <a:rPr lang="zh-CN" altLang="en-US" sz="1800" b="1" dirty="0">
                <a:latin typeface="黑体" panose="02010609060101010101" pitchFamily="49" charset="-122"/>
                <a:ea typeface="黑体" panose="02010609060101010101" pitchFamily="49" charset="-122"/>
              </a:rPr>
              <a:t>、管理费：</a:t>
            </a:r>
            <a:endParaRPr lang="zh-CN" altLang="en-US" sz="1800" dirty="0">
              <a:latin typeface="黑体" panose="02010609060101010101" pitchFamily="49" charset="-122"/>
              <a:ea typeface="黑体" panose="02010609060101010101" pitchFamily="49" charset="-122"/>
            </a:endParaRPr>
          </a:p>
        </p:txBody>
      </p:sp>
      <p:sp>
        <p:nvSpPr>
          <p:cNvPr id="59395" name="矩形 59394"/>
          <p:cNvSpPr/>
          <p:nvPr/>
        </p:nvSpPr>
        <p:spPr>
          <a:xfrm>
            <a:off x="1303338" y="366713"/>
            <a:ext cx="7793037" cy="1462087"/>
          </a:xfrm>
          <a:prstGeom prst="rect">
            <a:avLst/>
          </a:prstGeom>
          <a:no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r>
              <a:rPr lang="zh-CN" altLang="en-US" sz="2000" dirty="0">
                <a:latin typeface="黑体" panose="02010609060101010101" pitchFamily="49" charset="-122"/>
                <a:ea typeface="黑体" panose="02010609060101010101" pitchFamily="49" charset="-122"/>
              </a:rPr>
              <a:t>附件</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          名词解释</a:t>
            </a:r>
            <a:endParaRPr lang="zh-CN" altLang="en-US" sz="2800" dirty="0">
              <a:ea typeface="黑体" panose="02010609060101010101" pitchFamily="49" charset="-122"/>
            </a:endParaRPr>
          </a:p>
        </p:txBody>
      </p:sp>
      <p:graphicFrame>
        <p:nvGraphicFramePr>
          <p:cNvPr id="59400" name="内容占位符 59399"/>
          <p:cNvGraphicFramePr/>
          <p:nvPr>
            <p:ph sz="half" idx="2"/>
          </p:nvPr>
        </p:nvGraphicFramePr>
        <p:xfrm>
          <a:off x="2667000" y="2819400"/>
          <a:ext cx="4035425" cy="2692400"/>
        </p:xfrm>
        <a:graphic>
          <a:graphicData uri="http://schemas.openxmlformats.org/presentationml/2006/ole">
            <mc:AlternateContent xmlns:mc="http://schemas.openxmlformats.org/markup-compatibility/2006">
              <mc:Choice xmlns:v="urn:schemas-microsoft-com:vml" Requires="v">
                <p:oleObj spid="_x0000_s3078" name="" r:id="rId1" imgW="8140700" imgH="5435600" progId="MSGraph.Chart.8">
                  <p:embed/>
                </p:oleObj>
              </mc:Choice>
              <mc:Fallback>
                <p:oleObj name="" r:id="rId1" imgW="8140700" imgH="5435600" progId="MSGraph.Chart.8">
                  <p:embed/>
                  <p:pic>
                    <p:nvPicPr>
                      <p:cNvPr id="0" name="图片 3077"/>
                      <p:cNvPicPr/>
                      <p:nvPr/>
                    </p:nvPicPr>
                    <p:blipFill>
                      <a:blip r:embed="rId2"/>
                      <a:stretch>
                        <a:fillRect/>
                      </a:stretch>
                    </p:blipFill>
                    <p:spPr>
                      <a:xfrm>
                        <a:off x="2667000" y="2819400"/>
                        <a:ext cx="4035425" cy="2692400"/>
                      </a:xfrm>
                      <a:prstGeom prst="rect">
                        <a:avLst/>
                      </a:prstGeom>
                      <a:noFill/>
                      <a:ln w="38100">
                        <a:miter/>
                      </a:ln>
                    </p:spPr>
                  </p:pic>
                </p:oleObj>
              </mc:Fallback>
            </mc:AlternateContent>
          </a:graphicData>
        </a:graphic>
      </p:graphicFrame>
      <p:sp>
        <p:nvSpPr>
          <p:cNvPr id="59402" name="文本框 59401"/>
          <p:cNvSpPr txBox="1"/>
          <p:nvPr/>
        </p:nvSpPr>
        <p:spPr>
          <a:xfrm>
            <a:off x="762000" y="2590800"/>
            <a:ext cx="1905000" cy="366713"/>
          </a:xfrm>
          <a:prstGeom prst="rect">
            <a:avLst/>
          </a:prstGeom>
          <a:solidFill>
            <a:schemeClr val="hlink"/>
          </a:solidFill>
          <a:ln w="9525">
            <a:noFill/>
          </a:ln>
        </p:spPr>
        <p:txBody>
          <a:bodyPr>
            <a:spAutoFit/>
          </a:bodyPr>
          <a:p>
            <a:pPr>
              <a:spcBef>
                <a:spcPct val="50000"/>
              </a:spcBef>
            </a:pPr>
            <a:r>
              <a:rPr lang="zh-CN" altLang="en-US" b="1" dirty="0">
                <a:solidFill>
                  <a:srgbClr val="FFFF00"/>
                </a:solidFill>
                <a:latin typeface="Tahoma" panose="020B0604030504040204" pitchFamily="34" charset="0"/>
                <a:ea typeface="宋体" panose="02010600030101010101" pitchFamily="2" charset="-122"/>
              </a:rPr>
              <a:t>学校提取</a:t>
            </a:r>
            <a:endParaRPr lang="zh-CN" altLang="en-US" b="1" dirty="0">
              <a:solidFill>
                <a:srgbClr val="FFFF00"/>
              </a:solidFill>
              <a:latin typeface="Tahoma" panose="020B0604030504040204" pitchFamily="34" charset="0"/>
              <a:ea typeface="宋体" panose="02010600030101010101" pitchFamily="2" charset="-122"/>
            </a:endParaRPr>
          </a:p>
        </p:txBody>
      </p:sp>
      <p:sp>
        <p:nvSpPr>
          <p:cNvPr id="59403" name="文本框 59402"/>
          <p:cNvSpPr txBox="1"/>
          <p:nvPr/>
        </p:nvSpPr>
        <p:spPr>
          <a:xfrm>
            <a:off x="6096000" y="2528888"/>
            <a:ext cx="2667000" cy="366712"/>
          </a:xfrm>
          <a:prstGeom prst="rect">
            <a:avLst/>
          </a:prstGeom>
          <a:solidFill>
            <a:schemeClr val="folHlink"/>
          </a:solidFill>
          <a:ln w="9525">
            <a:noFill/>
          </a:ln>
        </p:spPr>
        <p:txBody>
          <a:bodyPr>
            <a:spAutoFit/>
          </a:bodyPr>
          <a:p>
            <a:pPr>
              <a:spcBef>
                <a:spcPct val="50000"/>
              </a:spcBef>
            </a:pPr>
            <a:r>
              <a:rPr lang="zh-CN" altLang="en-US" b="1" dirty="0">
                <a:solidFill>
                  <a:srgbClr val="FFFF00"/>
                </a:solidFill>
                <a:latin typeface="Tahoma" panose="020B0604030504040204" pitchFamily="34" charset="0"/>
                <a:ea typeface="宋体" panose="02010600030101010101" pitchFamily="2" charset="-122"/>
              </a:rPr>
              <a:t>所在单位提取</a:t>
            </a:r>
            <a:endParaRPr lang="zh-CN" altLang="en-US" b="1" dirty="0">
              <a:solidFill>
                <a:srgbClr val="FFFF00"/>
              </a:solidFill>
              <a:latin typeface="Tahoma" panose="020B0604030504040204" pitchFamily="34" charset="0"/>
              <a:ea typeface="宋体" panose="02010600030101010101" pitchFamily="2" charset="-122"/>
            </a:endParaRPr>
          </a:p>
        </p:txBody>
      </p:sp>
      <p:sp>
        <p:nvSpPr>
          <p:cNvPr id="59404" name="文本框 59403"/>
          <p:cNvSpPr txBox="1"/>
          <p:nvPr/>
        </p:nvSpPr>
        <p:spPr>
          <a:xfrm>
            <a:off x="3570288" y="2516188"/>
            <a:ext cx="2133600" cy="366712"/>
          </a:xfrm>
          <a:prstGeom prst="rect">
            <a:avLst/>
          </a:prstGeom>
          <a:noFill/>
          <a:ln w="9525">
            <a:noFill/>
          </a:ln>
        </p:spPr>
        <p:txBody>
          <a:bodyPr>
            <a:spAutoFit/>
          </a:bodyPr>
          <a:p>
            <a:pPr>
              <a:spcBef>
                <a:spcPct val="50000"/>
              </a:spcBef>
            </a:pPr>
            <a:r>
              <a:rPr lang="en-US" altLang="zh-CN">
                <a:latin typeface="Tahoma" panose="020B0604030504040204" pitchFamily="34" charset="0"/>
                <a:ea typeface="宋体" panose="02010600030101010101" pitchFamily="2" charset="-122"/>
              </a:rPr>
              <a:t>1:1</a:t>
            </a:r>
            <a:endParaRPr lang="en-US" altLang="zh-CN">
              <a:latin typeface="Tahoma" panose="020B0604030504040204" pitchFamily="34" charset="0"/>
              <a:ea typeface="宋体" panose="02010600030101010101" pitchFamily="2" charset="-122"/>
            </a:endParaRPr>
          </a:p>
        </p:txBody>
      </p:sp>
      <p:sp>
        <p:nvSpPr>
          <p:cNvPr id="59405" name="矩形 59404"/>
          <p:cNvSpPr/>
          <p:nvPr/>
        </p:nvSpPr>
        <p:spPr>
          <a:xfrm>
            <a:off x="381000" y="3124200"/>
            <a:ext cx="3276600" cy="2781300"/>
          </a:xfrm>
          <a:prstGeom prst="rect">
            <a:avLst/>
          </a:prstGeom>
          <a:noFill/>
          <a:ln w="9525">
            <a:noFill/>
          </a:ln>
        </p:spPr>
        <p:txBody>
          <a:bodyPr>
            <a:spAutoFit/>
          </a:bodyPr>
          <a:p>
            <a:pPr algn="l">
              <a:lnSpc>
                <a:spcPct val="140000"/>
              </a:lnSpc>
            </a:pPr>
            <a:r>
              <a:rPr lang="en-US" altLang="zh-CN" b="1" dirty="0">
                <a:latin typeface="Tahoma" panose="020B0604030504040204" pitchFamily="34" charset="0"/>
                <a:ea typeface="宋体" panose="02010600030101010101" pitchFamily="2" charset="-122"/>
              </a:rPr>
              <a:t>◆</a:t>
            </a:r>
            <a:r>
              <a:rPr lang="zh-CN" altLang="en-US" b="1" dirty="0">
                <a:latin typeface="Tahoma" panose="020B0604030504040204" pitchFamily="34" charset="0"/>
                <a:ea typeface="宋体" panose="02010600030101010101" pitchFamily="2" charset="-122"/>
              </a:rPr>
              <a:t>学校科研项目的设立</a:t>
            </a:r>
            <a:endParaRPr lang="zh-CN" altLang="en-US" b="1" dirty="0">
              <a:latin typeface="Tahoma" panose="020B0604030504040204" pitchFamily="34" charset="0"/>
              <a:ea typeface="宋体" panose="02010600030101010101" pitchFamily="2" charset="-122"/>
            </a:endParaRPr>
          </a:p>
          <a:p>
            <a:pPr algn="l">
              <a:lnSpc>
                <a:spcPct val="140000"/>
              </a:lnSpc>
            </a:pPr>
            <a:r>
              <a:rPr lang="en-US" altLang="zh-CN" b="1" dirty="0">
                <a:latin typeface="Tahoma" panose="020B0604030504040204" pitchFamily="34" charset="0"/>
                <a:ea typeface="宋体" panose="02010600030101010101" pitchFamily="2" charset="-122"/>
              </a:rPr>
              <a:t>◆</a:t>
            </a:r>
            <a:r>
              <a:rPr lang="zh-CN" altLang="en-US" b="1" dirty="0">
                <a:latin typeface="Tahoma" panose="020B0604030504040204" pitchFamily="34" charset="0"/>
                <a:ea typeface="宋体" panose="02010600030101010101" pitchFamily="2" charset="-122"/>
              </a:rPr>
              <a:t>科研平台（基地）等的配套</a:t>
            </a:r>
            <a:endParaRPr lang="zh-CN" altLang="en-US" b="1" dirty="0">
              <a:latin typeface="Tahoma" panose="020B0604030504040204" pitchFamily="34" charset="0"/>
              <a:ea typeface="宋体" panose="02010600030101010101" pitchFamily="2" charset="-122"/>
            </a:endParaRPr>
          </a:p>
          <a:p>
            <a:pPr algn="l">
              <a:lnSpc>
                <a:spcPct val="140000"/>
              </a:lnSpc>
            </a:pPr>
            <a:r>
              <a:rPr lang="en-US" altLang="zh-CN" b="1" dirty="0">
                <a:latin typeface="Tahoma" panose="020B0604030504040204" pitchFamily="34" charset="0"/>
                <a:ea typeface="宋体" panose="02010600030101010101" pitchFamily="2" charset="-122"/>
              </a:rPr>
              <a:t>◆</a:t>
            </a:r>
            <a:r>
              <a:rPr lang="zh-CN" altLang="en-US" b="1" dirty="0">
                <a:latin typeface="Tahoma" panose="020B0604030504040204" pitchFamily="34" charset="0"/>
                <a:ea typeface="宋体" panose="02010600030101010101" pitchFamily="2" charset="-122"/>
              </a:rPr>
              <a:t>组织管理科研项目</a:t>
            </a:r>
            <a:endParaRPr lang="zh-CN" altLang="en-US" b="1" dirty="0">
              <a:latin typeface="Tahoma" panose="020B0604030504040204" pitchFamily="34" charset="0"/>
              <a:ea typeface="宋体" panose="02010600030101010101" pitchFamily="2" charset="-122"/>
            </a:endParaRPr>
          </a:p>
          <a:p>
            <a:pPr algn="l">
              <a:lnSpc>
                <a:spcPct val="140000"/>
              </a:lnSpc>
            </a:pPr>
            <a:r>
              <a:rPr lang="en-US" altLang="zh-CN" b="1" dirty="0">
                <a:latin typeface="Tahoma" panose="020B0604030504040204" pitchFamily="34" charset="0"/>
                <a:ea typeface="宋体" panose="02010600030101010101" pitchFamily="2" charset="-122"/>
              </a:rPr>
              <a:t>◆</a:t>
            </a:r>
            <a:r>
              <a:rPr lang="zh-CN" altLang="en-US" b="1" dirty="0">
                <a:latin typeface="Tahoma" panose="020B0604030504040204" pitchFamily="34" charset="0"/>
                <a:ea typeface="宋体" panose="02010600030101010101" pitchFamily="2" charset="-122"/>
              </a:rPr>
              <a:t>建设校园科研文化</a:t>
            </a:r>
            <a:endParaRPr lang="zh-CN" altLang="en-US" b="1" dirty="0">
              <a:latin typeface="Tahoma" panose="020B0604030504040204" pitchFamily="34" charset="0"/>
              <a:ea typeface="宋体" panose="02010600030101010101" pitchFamily="2" charset="-122"/>
            </a:endParaRPr>
          </a:p>
          <a:p>
            <a:pPr algn="l">
              <a:lnSpc>
                <a:spcPct val="140000"/>
              </a:lnSpc>
            </a:pPr>
            <a:r>
              <a:rPr lang="en-US" altLang="zh-CN" b="1" dirty="0">
                <a:latin typeface="Tahoma" panose="020B0604030504040204" pitchFamily="34" charset="0"/>
                <a:ea typeface="宋体" panose="02010600030101010101" pitchFamily="2" charset="-122"/>
              </a:rPr>
              <a:t>◆</a:t>
            </a:r>
            <a:r>
              <a:rPr lang="zh-CN" altLang="en-US" b="1" dirty="0">
                <a:latin typeface="Tahoma" panose="020B0604030504040204" pitchFamily="34" charset="0"/>
                <a:ea typeface="宋体" panose="02010600030101010101" pitchFamily="2" charset="-122"/>
              </a:rPr>
              <a:t>表彰优秀科研人员</a:t>
            </a:r>
            <a:endParaRPr lang="zh-CN" altLang="en-US" b="1" dirty="0">
              <a:latin typeface="Tahoma" panose="020B0604030504040204" pitchFamily="34" charset="0"/>
              <a:ea typeface="宋体" panose="02010600030101010101" pitchFamily="2" charset="-122"/>
            </a:endParaRPr>
          </a:p>
          <a:p>
            <a:pPr algn="l">
              <a:lnSpc>
                <a:spcPct val="140000"/>
              </a:lnSpc>
            </a:pPr>
            <a:r>
              <a:rPr lang="en-US" altLang="zh-CN" b="1" dirty="0">
                <a:latin typeface="Tahoma" panose="020B0604030504040204" pitchFamily="34" charset="0"/>
                <a:ea typeface="宋体" panose="02010600030101010101" pitchFamily="2" charset="-122"/>
              </a:rPr>
              <a:t>◆</a:t>
            </a:r>
            <a:r>
              <a:rPr lang="zh-CN" altLang="en-US" b="1" dirty="0">
                <a:latin typeface="Tahoma" panose="020B0604030504040204" pitchFamily="34" charset="0"/>
                <a:ea typeface="宋体" panose="02010600030101010101" pitchFamily="2" charset="-122"/>
              </a:rPr>
              <a:t>宣传优秀科研成果</a:t>
            </a:r>
            <a:endParaRPr lang="zh-CN" altLang="en-US" b="1" dirty="0">
              <a:latin typeface="Tahoma" panose="020B0604030504040204" pitchFamily="34" charset="0"/>
              <a:ea typeface="宋体" panose="02010600030101010101" pitchFamily="2" charset="-122"/>
            </a:endParaRPr>
          </a:p>
          <a:p>
            <a:pPr algn="l">
              <a:lnSpc>
                <a:spcPct val="140000"/>
              </a:lnSpc>
            </a:pPr>
            <a:r>
              <a:rPr lang="en-US" altLang="zh-CN" b="1" dirty="0">
                <a:latin typeface="Tahoma" panose="020B0604030504040204" pitchFamily="34" charset="0"/>
                <a:ea typeface="宋体" panose="02010600030101010101" pitchFamily="2" charset="-122"/>
              </a:rPr>
              <a:t>◆</a:t>
            </a:r>
            <a:r>
              <a:rPr lang="zh-CN" altLang="en-US" b="1" dirty="0">
                <a:latin typeface="Tahoma" panose="020B0604030504040204" pitchFamily="34" charset="0"/>
                <a:ea typeface="宋体" panose="02010600030101010101" pitchFamily="2" charset="-122"/>
              </a:rPr>
              <a:t>加强对外学术交流</a:t>
            </a:r>
            <a:endParaRPr lang="zh-CN" altLang="en-US" b="1" dirty="0">
              <a:latin typeface="Tahoma" panose="020B0604030504040204" pitchFamily="34" charset="0"/>
              <a:ea typeface="宋体" panose="02010600030101010101" pitchFamily="2" charset="-122"/>
            </a:endParaRPr>
          </a:p>
        </p:txBody>
      </p:sp>
      <p:sp>
        <p:nvSpPr>
          <p:cNvPr id="59406" name="矩形 59405"/>
          <p:cNvSpPr/>
          <p:nvPr/>
        </p:nvSpPr>
        <p:spPr>
          <a:xfrm>
            <a:off x="5867400" y="3124200"/>
            <a:ext cx="3276600" cy="2838450"/>
          </a:xfrm>
          <a:prstGeom prst="rect">
            <a:avLst/>
          </a:prstGeom>
          <a:noFill/>
          <a:ln w="9525">
            <a:noFill/>
          </a:ln>
        </p:spPr>
        <p:txBody>
          <a:bodyPr>
            <a:spAutoFit/>
          </a:bodyPr>
          <a:p>
            <a:pPr algn="l"/>
            <a:r>
              <a:rPr lang="en-US" altLang="zh-CN" b="1" dirty="0">
                <a:latin typeface="Tahoma" panose="020B0604030504040204" pitchFamily="34" charset="0"/>
                <a:ea typeface="宋体" panose="02010600030101010101" pitchFamily="2" charset="-122"/>
              </a:rPr>
              <a:t>◆</a:t>
            </a:r>
            <a:r>
              <a:rPr lang="zh-CN" altLang="en-US" dirty="0">
                <a:latin typeface="黑体" panose="02010609060101010101" pitchFamily="49" charset="-122"/>
                <a:ea typeface="黑体" panose="02010609060101010101" pitchFamily="49" charset="-122"/>
              </a:rPr>
              <a:t>单独设立账户，专款专用</a:t>
            </a:r>
            <a:endParaRPr lang="zh-CN" altLang="en-US" dirty="0">
              <a:latin typeface="黑体" panose="02010609060101010101" pitchFamily="49" charset="-122"/>
              <a:ea typeface="黑体" panose="02010609060101010101" pitchFamily="49" charset="-122"/>
            </a:endParaRPr>
          </a:p>
          <a:p>
            <a:pPr algn="l"/>
            <a:r>
              <a:rPr lang="zh-CN" altLang="en-US" dirty="0">
                <a:latin typeface="黑体" panose="02010609060101010101" pitchFamily="49" charset="-122"/>
                <a:ea typeface="黑体" panose="02010609060101010101" pitchFamily="49" charset="-122"/>
              </a:rPr>
              <a:t>由分管科研的负责人使用</a:t>
            </a:r>
            <a:endParaRPr lang="zh-CN" altLang="en-US" dirty="0">
              <a:latin typeface="黑体" panose="02010609060101010101" pitchFamily="49" charset="-122"/>
              <a:ea typeface="黑体" panose="02010609060101010101" pitchFamily="49" charset="-122"/>
            </a:endParaRPr>
          </a:p>
          <a:p>
            <a:pPr algn="l"/>
            <a:r>
              <a:rPr lang="en-US" altLang="zh-CN" b="1" dirty="0">
                <a:latin typeface="Tahoma" panose="020B0604030504040204" pitchFamily="34" charset="0"/>
                <a:ea typeface="宋体" panose="02010600030101010101" pitchFamily="2" charset="-122"/>
              </a:rPr>
              <a:t>◆</a:t>
            </a:r>
            <a:r>
              <a:rPr lang="zh-CN" altLang="en-US" dirty="0">
                <a:latin typeface="黑体" panose="02010609060101010101" pitchFamily="49" charset="-122"/>
                <a:ea typeface="黑体" panose="02010609060101010101" pitchFamily="49" charset="-122"/>
              </a:rPr>
              <a:t>组织申报项目</a:t>
            </a:r>
            <a:endParaRPr lang="zh-CN" altLang="en-US" dirty="0">
              <a:latin typeface="黑体" panose="02010609060101010101" pitchFamily="49" charset="-122"/>
              <a:ea typeface="黑体" panose="02010609060101010101" pitchFamily="49" charset="-122"/>
            </a:endParaRPr>
          </a:p>
          <a:p>
            <a:pPr algn="l"/>
            <a:r>
              <a:rPr lang="en-US" altLang="zh-CN" b="1" dirty="0">
                <a:latin typeface="Tahoma" panose="020B0604030504040204" pitchFamily="34" charset="0"/>
                <a:ea typeface="宋体" panose="02010600030101010101" pitchFamily="2" charset="-122"/>
              </a:rPr>
              <a:t>◆</a:t>
            </a:r>
            <a:r>
              <a:rPr lang="zh-CN" altLang="en-US" dirty="0">
                <a:latin typeface="黑体" panose="02010609060101010101" pitchFamily="49" charset="-122"/>
                <a:ea typeface="黑体" panose="02010609060101010101" pitchFamily="49" charset="-122"/>
              </a:rPr>
              <a:t>开展学术交流研讨和论证</a:t>
            </a:r>
            <a:endParaRPr lang="zh-CN" altLang="en-US" dirty="0">
              <a:latin typeface="黑体" panose="02010609060101010101" pitchFamily="49" charset="-122"/>
              <a:ea typeface="黑体" panose="02010609060101010101" pitchFamily="49" charset="-122"/>
            </a:endParaRPr>
          </a:p>
          <a:p>
            <a:pPr algn="l"/>
            <a:r>
              <a:rPr lang="en-US" altLang="zh-CN" b="1" dirty="0">
                <a:latin typeface="Tahoma" panose="020B0604030504040204" pitchFamily="34" charset="0"/>
                <a:ea typeface="宋体" panose="02010600030101010101" pitchFamily="2" charset="-122"/>
              </a:rPr>
              <a:t>◆</a:t>
            </a:r>
            <a:r>
              <a:rPr lang="zh-CN" altLang="en-US" dirty="0">
                <a:latin typeface="黑体" panose="02010609060101010101" pitchFamily="49" charset="-122"/>
                <a:ea typeface="黑体" panose="02010609060101010101" pitchFamily="49" charset="-122"/>
              </a:rPr>
              <a:t>邀请相关专家</a:t>
            </a:r>
            <a:endParaRPr lang="zh-CN" altLang="en-US" dirty="0">
              <a:latin typeface="黑体" panose="02010609060101010101" pitchFamily="49" charset="-122"/>
              <a:ea typeface="黑体" panose="02010609060101010101" pitchFamily="49" charset="-122"/>
            </a:endParaRPr>
          </a:p>
          <a:p>
            <a:pPr algn="l"/>
            <a:r>
              <a:rPr lang="en-US" altLang="zh-CN" b="1" dirty="0">
                <a:latin typeface="Tahoma" panose="020B0604030504040204" pitchFamily="34" charset="0"/>
                <a:ea typeface="宋体" panose="02010600030101010101" pitchFamily="2" charset="-122"/>
              </a:rPr>
              <a:t>◆</a:t>
            </a:r>
            <a:r>
              <a:rPr lang="zh-CN" altLang="en-US" dirty="0">
                <a:latin typeface="黑体" panose="02010609060101010101" pitchFamily="49" charset="-122"/>
                <a:ea typeface="黑体" panose="02010609060101010101" pitchFamily="49" charset="-122"/>
              </a:rPr>
              <a:t>补偿本单位为科研项目研究提供的仪器设备、房屋、水、电、气、暖消耗（总经费的</a:t>
            </a:r>
            <a:r>
              <a:rPr lang="en-US" altLang="zh-CN" dirty="0">
                <a:latin typeface="黑体" panose="02010609060101010101" pitchFamily="49" charset="-122"/>
                <a:ea typeface="黑体" panose="02010609060101010101" pitchFamily="49" charset="-122"/>
              </a:rPr>
              <a:t>0.5%</a:t>
            </a:r>
            <a:r>
              <a:rPr lang="zh-CN" altLang="en-US" dirty="0">
                <a:latin typeface="黑体" panose="02010609060101010101" pitchFamily="49" charset="-122"/>
                <a:ea typeface="黑体" panose="02010609060101010101" pitchFamily="49" charset="-122"/>
              </a:rPr>
              <a:t>，最高不超过</a:t>
            </a:r>
            <a:r>
              <a:rPr lang="en-US" altLang="zh-CN" dirty="0">
                <a:latin typeface="黑体" panose="02010609060101010101" pitchFamily="49" charset="-122"/>
                <a:ea typeface="黑体" panose="02010609060101010101" pitchFamily="49" charset="-122"/>
              </a:rPr>
              <a:t>500</a:t>
            </a:r>
            <a:r>
              <a:rPr lang="zh-CN" altLang="en-US" dirty="0">
                <a:latin typeface="黑体" panose="02010609060101010101" pitchFamily="49" charset="-122"/>
                <a:ea typeface="黑体" panose="02010609060101010101" pitchFamily="49" charset="-122"/>
              </a:rPr>
              <a:t>元）等费用支出</a:t>
            </a:r>
            <a:endParaRPr lang="zh-CN" altLang="en-US" dirty="0">
              <a:latin typeface="黑体" panose="02010609060101010101" pitchFamily="49" charset="-122"/>
              <a:ea typeface="黑体" panose="02010609060101010101" pitchFamily="49" charset="-122"/>
            </a:endParaRPr>
          </a:p>
        </p:txBody>
      </p:sp>
      <p:sp>
        <p:nvSpPr>
          <p:cNvPr id="59408" name="矩形 59407"/>
          <p:cNvSpPr/>
          <p:nvPr/>
        </p:nvSpPr>
        <p:spPr>
          <a:xfrm>
            <a:off x="8305800" y="0"/>
            <a:ext cx="838200" cy="396875"/>
          </a:xfrm>
          <a:prstGeom prst="rect">
            <a:avLst/>
          </a:prstGeom>
          <a:solidFill>
            <a:srgbClr val="FF99CC"/>
          </a:solidFill>
          <a:ln w="9525">
            <a:noFill/>
          </a:ln>
        </p:spPr>
        <p:txBody>
          <a:bodyPr>
            <a:spAutoFit/>
          </a:bodyPr>
          <a:p>
            <a:pPr algn="l"/>
            <a:r>
              <a:rPr lang="zh-CN" altLang="en-US" sz="2000" dirty="0">
                <a:solidFill>
                  <a:schemeClr val="tx2"/>
                </a:solidFill>
                <a:latin typeface="Tahoma" panose="020B0604030504040204" pitchFamily="34" charset="0"/>
                <a:ea typeface="黑体" panose="02010609060101010101" pitchFamily="49" charset="-122"/>
              </a:rPr>
              <a:t>附件</a:t>
            </a:r>
            <a:r>
              <a:rPr lang="en-US" altLang="zh-CN" sz="2000">
                <a:solidFill>
                  <a:schemeClr val="tx2"/>
                </a:solidFill>
                <a:latin typeface="Tahoma" panose="020B0604030504040204" pitchFamily="34" charset="0"/>
                <a:ea typeface="黑体" panose="02010609060101010101" pitchFamily="49" charset="-122"/>
              </a:rPr>
              <a:t>1</a:t>
            </a:r>
            <a:endParaRPr lang="en-US" altLang="zh-CN" sz="2000">
              <a:solidFill>
                <a:schemeClr val="tx2"/>
              </a:solidFill>
              <a:latin typeface="Tahoma" panose="020B0604030504040204" pitchFamily="34" charset="0"/>
              <a:ea typeface="黑体" panose="02010609060101010101" pitchFamily="49" charset="-122"/>
            </a:endParaRPr>
          </a:p>
        </p:txBody>
      </p:sp>
    </p:spTree>
  </p:cSld>
  <p:clrMapOvr>
    <a:masterClrMapping/>
  </p:clrMapOvr>
  <p:transition spd="med">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90" name="标题 67589"/>
          <p:cNvSpPr>
            <a:spLocks noGrp="1"/>
          </p:cNvSpPr>
          <p:nvPr>
            <p:ph type="title"/>
          </p:nvPr>
        </p:nvSpPr>
        <p:spPr>
          <a:ln/>
        </p:spPr>
        <p:txBody>
          <a:bodyPr vert="horz" wrap="square" lIns="91440" tIns="45720" rIns="91440" bIns="45720" anchor="b"/>
          <a:p>
            <a:r>
              <a:rPr lang="zh-CN" altLang="en-US" sz="2000" dirty="0">
                <a:latin typeface="黑体" panose="02010609060101010101" pitchFamily="49" charset="-122"/>
                <a:ea typeface="黑体" panose="02010609060101010101" pitchFamily="49" charset="-122"/>
              </a:rPr>
              <a:t>附件</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中央财政支持的科研项目经费开支范围</a:t>
            </a:r>
            <a:endParaRPr lang="zh-CN" altLang="en-US" sz="2800" dirty="0">
              <a:latin typeface="黑体" panose="02010609060101010101" pitchFamily="49" charset="-122"/>
              <a:ea typeface="黑体" panose="02010609060101010101" pitchFamily="49" charset="-122"/>
            </a:endParaRPr>
          </a:p>
        </p:txBody>
      </p:sp>
      <p:sp>
        <p:nvSpPr>
          <p:cNvPr id="67592" name="矩形 67591"/>
          <p:cNvSpPr/>
          <p:nvPr/>
        </p:nvSpPr>
        <p:spPr>
          <a:xfrm>
            <a:off x="838200" y="1828800"/>
            <a:ext cx="2082800" cy="274638"/>
          </a:xfrm>
          <a:prstGeom prst="rect">
            <a:avLst/>
          </a:prstGeom>
          <a:noFill/>
          <a:ln w="9525">
            <a:noFill/>
          </a:ln>
        </p:spPr>
        <p:txBody>
          <a:bodyPr wrap="none" anchor="ctr">
            <a:spAutoFit/>
          </a:bodyPr>
          <a:p>
            <a:pPr algn="l"/>
            <a:r>
              <a:rPr lang="en-US" altLang="zh-CN" sz="1200" b="1" dirty="0">
                <a:latin typeface="Times New Roman" panose="02020603050405020304" pitchFamily="18" charset="0"/>
                <a:ea typeface="宋体" panose="02010600030101010101" pitchFamily="2" charset="-122"/>
              </a:rPr>
              <a:t>1</a:t>
            </a:r>
            <a:r>
              <a:rPr lang="zh-CN" altLang="en-US" sz="1200" b="1" dirty="0">
                <a:latin typeface="Times New Roman" panose="02020603050405020304" pitchFamily="18" charset="0"/>
                <a:ea typeface="宋体" panose="02010600030101010101" pitchFamily="2" charset="-122"/>
              </a:rPr>
              <a:t>、直接费用具体包括：</a:t>
            </a:r>
            <a:endParaRPr lang="zh-CN" altLang="en-US" b="1" dirty="0">
              <a:latin typeface="Arial" panose="020B0604020202020204" pitchFamily="34" charset="0"/>
              <a:ea typeface="宋体" panose="02010600030101010101" pitchFamily="2" charset="-122"/>
            </a:endParaRPr>
          </a:p>
        </p:txBody>
      </p:sp>
      <p:graphicFrame>
        <p:nvGraphicFramePr>
          <p:cNvPr id="67770" name="表格 67769"/>
          <p:cNvGraphicFramePr/>
          <p:nvPr/>
        </p:nvGraphicFramePr>
        <p:xfrm>
          <a:off x="685800" y="2133600"/>
          <a:ext cx="8077200" cy="4348163"/>
        </p:xfrm>
        <a:graphic>
          <a:graphicData uri="http://schemas.openxmlformats.org/drawingml/2006/table">
            <a:tbl>
              <a:tblPr/>
              <a:tblGrid>
                <a:gridCol w="1354138"/>
                <a:gridCol w="4872037"/>
                <a:gridCol w="1851025"/>
              </a:tblGrid>
              <a:tr h="273050">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b="1" dirty="0">
                          <a:latin typeface="Times New Roman" panose="02020603050405020304" pitchFamily="18" charset="0"/>
                        </a:rPr>
                        <a:t>预算科目</a:t>
                      </a:r>
                      <a:endParaRPr lang="zh-CN" altLang="en-US" sz="1800"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b="1" dirty="0">
                          <a:latin typeface="Times New Roman" panose="02020603050405020304" pitchFamily="18" charset="0"/>
                        </a:rPr>
                        <a:t>内容</a:t>
                      </a:r>
                      <a:endParaRPr lang="zh-CN" altLang="en-US" sz="1800"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b="1" dirty="0">
                          <a:latin typeface="Times New Roman" panose="02020603050405020304" pitchFamily="18" charset="0"/>
                        </a:rPr>
                        <a:t>备注</a:t>
                      </a:r>
                      <a:endParaRPr lang="zh-CN" altLang="en-US" sz="1800"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7525">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资料费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图书（包括外文图书）购置费，资料收集、整理、复印、翻拍、翻译费，专用软件购买费，文献检索费等</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7525">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数据采集费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开展问卷调查、田野调查、访谈、数据购买、数据分析及相应技术服务购买等费用</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8175">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会议费</a:t>
                      </a:r>
                      <a:r>
                        <a:rPr lang="en-US" altLang="zh-CN" sz="1200" dirty="0">
                          <a:latin typeface="Times New Roman" panose="02020603050405020304" pitchFamily="18" charset="0"/>
                        </a:rPr>
                        <a:t>/</a:t>
                      </a:r>
                      <a:r>
                        <a:rPr lang="zh-CN" altLang="en-US" sz="1200" dirty="0">
                          <a:latin typeface="Times New Roman" panose="02020603050405020304" pitchFamily="18" charset="0"/>
                        </a:rPr>
                        <a:t>差旅费</a:t>
                      </a:r>
                      <a:r>
                        <a:rPr lang="en-US" altLang="zh-CN" sz="1200" dirty="0">
                          <a:latin typeface="Times New Roman" panose="02020603050405020304" pitchFamily="18" charset="0"/>
                        </a:rPr>
                        <a:t>/</a:t>
                      </a:r>
                      <a:r>
                        <a:rPr lang="zh-CN" altLang="en-US" sz="1200" dirty="0">
                          <a:latin typeface="Times New Roman" panose="02020603050405020304" pitchFamily="18" charset="0"/>
                        </a:rPr>
                        <a:t>国际合作与交流费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开展学术研讨、咨询交流、考察调研等活动而发生的会议、交通、食宿费用，以及项目研究人员出国及赴港澳台、外国专家来华及港澳台专家来内地开展学术合作与交流的费用</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不超过直接费用</a:t>
                      </a:r>
                      <a:r>
                        <a:rPr lang="en-US" altLang="zh-CN" sz="1200" dirty="0">
                          <a:latin typeface="Times New Roman" panose="02020603050405020304" pitchFamily="18" charset="0"/>
                        </a:rPr>
                        <a:t>20%</a:t>
                      </a:r>
                      <a:r>
                        <a:rPr lang="zh-CN" altLang="en-US" sz="1200" dirty="0">
                          <a:latin typeface="Times New Roman" panose="02020603050405020304" pitchFamily="18" charset="0"/>
                        </a:rPr>
                        <a:t>的，不需要提供测算依据</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5613">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设备费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购置设备和设备耗材、升级维护现有设备以及租用外单位设备而发生的费用</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鼓励共享、租赁以及对现有设备进行升级</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7525">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专家咨询费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支付给临时聘请的咨询专家的费用</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5612">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劳务费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支付给参与项目研究的研究生、博士后、访问学者以及项目聘用的研究人员、科研辅助人员等的劳务费用</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可支付聘用人员社会保险补助费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0088">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印刷费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打印费、印刷费及出版、成果推介等费用</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000" dirty="0">
                          <a:latin typeface="Times New Roman" panose="02020603050405020304" pitchFamily="18" charset="0"/>
                        </a:rPr>
                        <a:t>国家社科基金项目不得支出论文版面费，除后期项目和中华学术外译项目外，不得列支印刷出版费</a:t>
                      </a:r>
                      <a:endParaRPr lang="zh-CN" altLang="en-US" sz="10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73050">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其他支出</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除以上费用之外的其他支出</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单独列示、核定</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7765" name="矩形 67764"/>
          <p:cNvSpPr/>
          <p:nvPr/>
        </p:nvSpPr>
        <p:spPr>
          <a:xfrm>
            <a:off x="685800" y="6553200"/>
            <a:ext cx="4883150" cy="244475"/>
          </a:xfrm>
          <a:prstGeom prst="rect">
            <a:avLst/>
          </a:prstGeom>
          <a:noFill/>
          <a:ln w="9525">
            <a:noFill/>
          </a:ln>
        </p:spPr>
        <p:txBody>
          <a:bodyPr wrap="none" anchor="ctr">
            <a:spAutoFit/>
          </a:bodyPr>
          <a:p>
            <a:pPr algn="l"/>
            <a:r>
              <a:rPr lang="zh-CN" altLang="en-US" sz="1000" dirty="0">
                <a:latin typeface="Times New Roman" panose="02020603050405020304" pitchFamily="18" charset="0"/>
                <a:ea typeface="宋体" panose="02010600030101010101" pitchFamily="2" charset="-122"/>
              </a:rPr>
              <a:t>注：直接费用开支科目均不设比例限制，由项目负责人按照项目研究实际需要编制。</a:t>
            </a:r>
            <a:endParaRPr lang="zh-CN" altLang="en-US" dirty="0">
              <a:latin typeface="Arial" panose="020B0604020202020204" pitchFamily="34" charset="0"/>
              <a:ea typeface="宋体" panose="02010600030101010101" pitchFamily="2" charset="-122"/>
            </a:endParaRPr>
          </a:p>
        </p:txBody>
      </p:sp>
      <p:sp>
        <p:nvSpPr>
          <p:cNvPr id="67771" name="矩形 67770"/>
          <p:cNvSpPr/>
          <p:nvPr/>
        </p:nvSpPr>
        <p:spPr>
          <a:xfrm>
            <a:off x="8305800" y="0"/>
            <a:ext cx="838200" cy="396875"/>
          </a:xfrm>
          <a:prstGeom prst="rect">
            <a:avLst/>
          </a:prstGeom>
          <a:solidFill>
            <a:srgbClr val="FF99CC"/>
          </a:solidFill>
          <a:ln w="9525">
            <a:noFill/>
          </a:ln>
        </p:spPr>
        <p:txBody>
          <a:bodyPr>
            <a:spAutoFit/>
          </a:bodyPr>
          <a:p>
            <a:pPr algn="l"/>
            <a:r>
              <a:rPr lang="zh-CN" altLang="en-US" sz="2000" dirty="0">
                <a:solidFill>
                  <a:schemeClr val="tx2"/>
                </a:solidFill>
                <a:latin typeface="Tahoma" panose="020B0604030504040204" pitchFamily="34" charset="0"/>
                <a:ea typeface="黑体" panose="02010609060101010101" pitchFamily="49" charset="-122"/>
              </a:rPr>
              <a:t>附件</a:t>
            </a:r>
            <a:r>
              <a:rPr lang="en-US" altLang="zh-CN" sz="2000">
                <a:solidFill>
                  <a:schemeClr val="tx2"/>
                </a:solidFill>
                <a:latin typeface="Tahoma" panose="020B0604030504040204" pitchFamily="34" charset="0"/>
                <a:ea typeface="黑体" panose="02010609060101010101" pitchFamily="49" charset="-122"/>
              </a:rPr>
              <a:t>2</a:t>
            </a:r>
            <a:endParaRPr lang="en-US" altLang="zh-CN" sz="2000">
              <a:solidFill>
                <a:schemeClr val="tx2"/>
              </a:solidFill>
              <a:latin typeface="Tahoma" panose="020B0604030504040204" pitchFamily="34" charset="0"/>
              <a:ea typeface="黑体" panose="02010609060101010101" pitchFamily="49" charset="-122"/>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8433"/>
          <p:cNvSpPr>
            <a:spLocks noGrp="1"/>
          </p:cNvSpPr>
          <p:nvPr>
            <p:ph type="title"/>
          </p:nvPr>
        </p:nvSpPr>
        <p:spPr>
          <a:ln/>
        </p:spPr>
        <p:txBody>
          <a:bodyPr anchor="b"/>
          <a:p>
            <a:r>
              <a:rPr lang="zh-CN" altLang="en-US" sz="2000" dirty="0">
                <a:latin typeface="黑体" panose="02010609060101010101" pitchFamily="49" charset="-122"/>
                <a:ea typeface="黑体" panose="02010609060101010101" pitchFamily="49" charset="-122"/>
              </a:rPr>
              <a:t>附件</a:t>
            </a: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中央财政支持的科研项目经费开支范围</a:t>
            </a:r>
            <a:endParaRPr lang="zh-CN" altLang="en-US" sz="2800" dirty="0">
              <a:latin typeface="黑体" panose="02010609060101010101" pitchFamily="49" charset="-122"/>
              <a:ea typeface="黑体" panose="02010609060101010101" pitchFamily="49" charset="-122"/>
            </a:endParaRPr>
          </a:p>
        </p:txBody>
      </p:sp>
      <p:sp>
        <p:nvSpPr>
          <p:cNvPr id="18436" name="矩形 18435"/>
          <p:cNvSpPr/>
          <p:nvPr/>
        </p:nvSpPr>
        <p:spPr>
          <a:xfrm>
            <a:off x="1143000" y="1981200"/>
            <a:ext cx="7862888" cy="336550"/>
          </a:xfrm>
          <a:prstGeom prst="rect">
            <a:avLst/>
          </a:prstGeom>
          <a:noFill/>
          <a:ln w="9525">
            <a:noFill/>
          </a:ln>
        </p:spPr>
        <p:txBody>
          <a:bodyPr wrap="none" anchor="ctr">
            <a:spAutoFit/>
          </a:bodyPr>
          <a:p>
            <a:pPr algn="l"/>
            <a:r>
              <a:rPr lang="en-US" altLang="zh-CN" sz="1600" b="1" dirty="0">
                <a:latin typeface="Times New Roman" panose="02020603050405020304" pitchFamily="18" charset="0"/>
                <a:ea typeface="宋体" panose="02010600030101010101" pitchFamily="2" charset="-122"/>
              </a:rPr>
              <a:t>2</a:t>
            </a:r>
            <a:r>
              <a:rPr lang="zh-CN" altLang="en-US" sz="1600" b="1" dirty="0">
                <a:latin typeface="Times New Roman" panose="02020603050405020304" pitchFamily="18" charset="0"/>
                <a:ea typeface="宋体" panose="02010600030101010101" pitchFamily="2" charset="-122"/>
              </a:rPr>
              <a:t>、间接费用按照不超过项目资助总额的一定比例核定，核定比例和支出比例见下表。</a:t>
            </a:r>
            <a:endParaRPr lang="zh-CN" altLang="en-US" sz="1600" b="1" dirty="0">
              <a:latin typeface="Arial" panose="020B0604020202020204" pitchFamily="34" charset="0"/>
              <a:ea typeface="宋体" panose="02010600030101010101" pitchFamily="2" charset="-122"/>
            </a:endParaRPr>
          </a:p>
        </p:txBody>
      </p:sp>
      <p:sp>
        <p:nvSpPr>
          <p:cNvPr id="18562" name="矩形 18561"/>
          <p:cNvSpPr/>
          <p:nvPr/>
        </p:nvSpPr>
        <p:spPr>
          <a:xfrm>
            <a:off x="914400" y="5181600"/>
            <a:ext cx="7772400" cy="920750"/>
          </a:xfrm>
          <a:prstGeom prst="rect">
            <a:avLst/>
          </a:prstGeom>
          <a:noFill/>
          <a:ln w="9525">
            <a:noFill/>
          </a:ln>
        </p:spPr>
        <p:txBody>
          <a:bodyPr anchor="ctr">
            <a:spAutoFit/>
          </a:bodyPr>
          <a:p>
            <a:pPr algn="l">
              <a:lnSpc>
                <a:spcPct val="130000"/>
              </a:lnSpc>
            </a:pPr>
            <a:r>
              <a:rPr lang="zh-CN" altLang="en-US" sz="1400" dirty="0">
                <a:latin typeface="Tahoma" panose="020B0604030504040204" pitchFamily="34" charset="0"/>
                <a:ea typeface="宋体" panose="02010600030101010101" pitchFamily="2" charset="-122"/>
              </a:rPr>
              <a:t>注：</a:t>
            </a:r>
            <a:r>
              <a:rPr lang="en-US" altLang="zh-CN" sz="1400" dirty="0">
                <a:latin typeface="Tahoma" panose="020B0604030504040204" pitchFamily="34" charset="0"/>
                <a:ea typeface="宋体" panose="02010600030101010101" pitchFamily="2" charset="-122"/>
              </a:rPr>
              <a:t>①</a:t>
            </a:r>
            <a:r>
              <a:rPr lang="zh-CN" altLang="en-US" sz="1400" dirty="0">
                <a:latin typeface="Tahoma" panose="020B0604030504040204" pitchFamily="34" charset="0"/>
                <a:ea typeface="宋体" panose="02010600030101010101" pitchFamily="2" charset="-122"/>
              </a:rPr>
              <a:t>间接费用如上级主管部门有明确规定，按其规定执行。</a:t>
            </a:r>
            <a:endParaRPr lang="zh-CN" altLang="en-US" sz="1400" dirty="0">
              <a:latin typeface="Tahoma" panose="020B0604030504040204" pitchFamily="34" charset="0"/>
              <a:ea typeface="宋体" panose="02010600030101010101" pitchFamily="2" charset="-122"/>
            </a:endParaRPr>
          </a:p>
          <a:p>
            <a:pPr algn="l">
              <a:lnSpc>
                <a:spcPct val="130000"/>
              </a:lnSpc>
            </a:pPr>
            <a:r>
              <a:rPr lang="en-US" altLang="zh-CN" sz="1400" dirty="0">
                <a:latin typeface="Tahoma" panose="020B0604030504040204" pitchFamily="34" charset="0"/>
                <a:ea typeface="宋体" panose="02010600030101010101" pitchFamily="2" charset="-122"/>
              </a:rPr>
              <a:t>②</a:t>
            </a:r>
            <a:r>
              <a:rPr lang="zh-CN" altLang="en-US" sz="1400" dirty="0">
                <a:latin typeface="Tahoma" panose="020B0604030504040204" pitchFamily="34" charset="0"/>
                <a:ea typeface="宋体" panose="02010600030101010101" pitchFamily="2" charset="-122"/>
              </a:rPr>
              <a:t>所在单位管理费中</a:t>
            </a:r>
            <a:r>
              <a:rPr lang="en-US" altLang="zh-CN" sz="1400" dirty="0">
                <a:latin typeface="Tahoma" panose="020B0604030504040204" pitchFamily="34" charset="0"/>
                <a:ea typeface="宋体" panose="02010600030101010101" pitchFamily="2" charset="-122"/>
              </a:rPr>
              <a:t>0.5%</a:t>
            </a:r>
            <a:r>
              <a:rPr lang="zh-CN" altLang="en-US" sz="1400" dirty="0">
                <a:latin typeface="Tahoma" panose="020B0604030504040204" pitchFamily="34" charset="0"/>
                <a:ea typeface="宋体" panose="02010600030101010101" pitchFamily="2" charset="-122"/>
              </a:rPr>
              <a:t>用于补偿本单位为科研项目研究提供的仪器设备、房屋、水、电、气、暖消耗，最高不超过</a:t>
            </a:r>
            <a:r>
              <a:rPr lang="en-US" altLang="zh-CN" sz="1400" dirty="0">
                <a:latin typeface="Tahoma" panose="020B0604030504040204" pitchFamily="34" charset="0"/>
                <a:ea typeface="宋体" panose="02010600030101010101" pitchFamily="2" charset="-122"/>
              </a:rPr>
              <a:t>500</a:t>
            </a:r>
            <a:r>
              <a:rPr lang="zh-CN" altLang="en-US" sz="1400" dirty="0">
                <a:latin typeface="Tahoma" panose="020B0604030504040204" pitchFamily="34" charset="0"/>
                <a:ea typeface="宋体" panose="02010600030101010101" pitchFamily="2" charset="-122"/>
              </a:rPr>
              <a:t>元。</a:t>
            </a:r>
            <a:endParaRPr lang="zh-CN" altLang="en-US" sz="1400" dirty="0">
              <a:latin typeface="Tahoma" panose="020B0604030504040204" pitchFamily="34" charset="0"/>
              <a:ea typeface="宋体" panose="02010600030101010101" pitchFamily="2" charset="-122"/>
            </a:endParaRPr>
          </a:p>
        </p:txBody>
      </p:sp>
      <p:graphicFrame>
        <p:nvGraphicFramePr>
          <p:cNvPr id="18699" name="内容占位符 18698"/>
          <p:cNvGraphicFramePr/>
          <p:nvPr>
            <p:ph idx="1"/>
          </p:nvPr>
        </p:nvGraphicFramePr>
        <p:xfrm>
          <a:off x="990600" y="2590800"/>
          <a:ext cx="7772400" cy="2195513"/>
        </p:xfrm>
        <a:graphic>
          <a:graphicData uri="http://schemas.openxmlformats.org/drawingml/2006/table">
            <a:tbl>
              <a:tblPr/>
              <a:tblGrid>
                <a:gridCol w="2192338"/>
                <a:gridCol w="1031875"/>
                <a:gridCol w="1217612"/>
                <a:gridCol w="2057400"/>
                <a:gridCol w="1273175"/>
              </a:tblGrid>
              <a:tr h="334963">
                <a:tc row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lgn="ctr">
                        <a:spcBef>
                          <a:spcPct val="0"/>
                        </a:spcBef>
                        <a:buClrTx/>
                        <a:buNone/>
                      </a:pPr>
                      <a:r>
                        <a:rPr lang="zh-CN" altLang="en-US" sz="1600" dirty="0">
                          <a:latin typeface="Times New Roman" panose="02020603050405020304" pitchFamily="18" charset="0"/>
                        </a:rPr>
                        <a:t>项目经费规模</a:t>
                      </a:r>
                      <a:endParaRPr lang="zh-CN" altLang="en-US" sz="16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lgn="ctr">
                        <a:spcBef>
                          <a:spcPct val="0"/>
                        </a:spcBef>
                        <a:buClrTx/>
                        <a:buNone/>
                      </a:pPr>
                      <a:r>
                        <a:rPr lang="zh-CN" altLang="en-US" sz="1600" dirty="0">
                          <a:latin typeface="Times New Roman" panose="02020603050405020304" pitchFamily="18" charset="0"/>
                        </a:rPr>
                        <a:t>核定比例</a:t>
                      </a:r>
                      <a:endParaRPr lang="zh-CN" altLang="en-US" sz="16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lgn="ctr">
                        <a:spcBef>
                          <a:spcPct val="0"/>
                        </a:spcBef>
                        <a:buClrTx/>
                        <a:buNone/>
                      </a:pPr>
                      <a:r>
                        <a:rPr lang="zh-CN" altLang="en-US" sz="1600" dirty="0">
                          <a:latin typeface="Times New Roman" panose="02020603050405020304" pitchFamily="18" charset="0"/>
                        </a:rPr>
                        <a:t>支出比例</a:t>
                      </a:r>
                      <a:endParaRPr lang="zh-CN" altLang="en-US" sz="16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439737">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lgn="ctr">
                        <a:spcBef>
                          <a:spcPct val="0"/>
                        </a:spcBef>
                        <a:buClrTx/>
                        <a:buNone/>
                      </a:pPr>
                      <a:r>
                        <a:rPr lang="zh-CN" altLang="en-US" sz="1600" dirty="0">
                          <a:latin typeface="Times New Roman" panose="02020603050405020304" pitchFamily="18" charset="0"/>
                        </a:rPr>
                        <a:t>学校管理费</a:t>
                      </a:r>
                      <a:endParaRPr lang="zh-CN" altLang="en-US" sz="16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lgn="ctr">
                        <a:spcBef>
                          <a:spcPct val="0"/>
                        </a:spcBef>
                        <a:buClrTx/>
                        <a:buNone/>
                      </a:pPr>
                      <a:r>
                        <a:rPr lang="zh-CN" altLang="en-US" sz="1600" dirty="0">
                          <a:latin typeface="Times New Roman" panose="02020603050405020304" pitchFamily="18" charset="0"/>
                        </a:rPr>
                        <a:t>所在单位管理费</a:t>
                      </a:r>
                      <a:endParaRPr lang="zh-CN" altLang="en-US" sz="16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lgn="ctr">
                        <a:spcBef>
                          <a:spcPct val="0"/>
                        </a:spcBef>
                        <a:buClrTx/>
                        <a:buNone/>
                      </a:pPr>
                      <a:r>
                        <a:rPr lang="zh-CN" altLang="en-US" sz="1600" dirty="0">
                          <a:latin typeface="Times New Roman" panose="02020603050405020304" pitchFamily="18" charset="0"/>
                        </a:rPr>
                        <a:t>科研绩效</a:t>
                      </a:r>
                      <a:endParaRPr lang="zh-CN" altLang="en-US" sz="16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00063">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lgn="ctr">
                        <a:spcBef>
                          <a:spcPct val="0"/>
                        </a:spcBef>
                        <a:buClrTx/>
                        <a:buNone/>
                      </a:pPr>
                      <a:r>
                        <a:rPr lang="en-US" altLang="zh-CN" sz="1600" dirty="0">
                          <a:latin typeface="Times New Roman" panose="02020603050405020304" pitchFamily="18" charset="0"/>
                        </a:rPr>
                        <a:t>≤50</a:t>
                      </a:r>
                      <a:r>
                        <a:rPr lang="zh-CN" altLang="en-US" sz="1600" dirty="0">
                          <a:latin typeface="Times New Roman" panose="02020603050405020304" pitchFamily="18" charset="0"/>
                        </a:rPr>
                        <a:t>万</a:t>
                      </a:r>
                      <a:endParaRPr lang="zh-CN" altLang="en-US" sz="16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lgn="ctr">
                        <a:spcBef>
                          <a:spcPct val="0"/>
                        </a:spcBef>
                        <a:buClrTx/>
                        <a:buNone/>
                      </a:pPr>
                      <a:r>
                        <a:rPr lang="en-US" altLang="zh-CN" sz="1600">
                          <a:latin typeface="Times New Roman" panose="02020603050405020304" pitchFamily="18" charset="0"/>
                        </a:rPr>
                        <a:t>30%</a:t>
                      </a:r>
                      <a:endParaRPr lang="zh-CN" altLang="en-US" sz="160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lgn="ctr">
                        <a:spcBef>
                          <a:spcPct val="0"/>
                        </a:spcBef>
                        <a:buClrTx/>
                        <a:buNone/>
                      </a:pPr>
                      <a:r>
                        <a:rPr lang="en-US" altLang="zh-CN" sz="1600">
                          <a:latin typeface="Times New Roman" panose="02020603050405020304" pitchFamily="18" charset="0"/>
                        </a:rPr>
                        <a:t>2.5%</a:t>
                      </a:r>
                      <a:endParaRPr lang="zh-CN" altLang="en-US" sz="160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lgn="ctr">
                        <a:spcBef>
                          <a:spcPct val="0"/>
                        </a:spcBef>
                        <a:buClrTx/>
                        <a:buNone/>
                      </a:pPr>
                      <a:r>
                        <a:rPr lang="en-US" altLang="zh-CN" sz="1600">
                          <a:latin typeface="Times New Roman" panose="02020603050405020304" pitchFamily="18" charset="0"/>
                        </a:rPr>
                        <a:t>2.5%</a:t>
                      </a:r>
                      <a:endParaRPr lang="zh-CN" altLang="en-US" sz="160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lgn="ctr">
                        <a:spcBef>
                          <a:spcPct val="0"/>
                        </a:spcBef>
                        <a:buClrTx/>
                        <a:buNone/>
                      </a:pPr>
                      <a:r>
                        <a:rPr lang="zh-CN" altLang="en-US" sz="1600" dirty="0">
                          <a:latin typeface="Times New Roman" panose="02020603050405020304" pitchFamily="18" charset="0"/>
                        </a:rPr>
                        <a:t>剩余部分</a:t>
                      </a:r>
                      <a:endParaRPr lang="zh-CN" altLang="en-US" sz="16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20687">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lgn="ctr">
                        <a:spcBef>
                          <a:spcPct val="0"/>
                        </a:spcBef>
                        <a:buClrTx/>
                        <a:buNone/>
                      </a:pPr>
                      <a:r>
                        <a:rPr lang="en-US" altLang="zh-CN" sz="1600" dirty="0">
                          <a:latin typeface="Times New Roman" panose="02020603050405020304" pitchFamily="18" charset="0"/>
                        </a:rPr>
                        <a:t>50</a:t>
                      </a:r>
                      <a:r>
                        <a:rPr lang="zh-CN" altLang="en-US" sz="1600" dirty="0">
                          <a:latin typeface="Times New Roman" panose="02020603050405020304" pitchFamily="18" charset="0"/>
                        </a:rPr>
                        <a:t>万</a:t>
                      </a:r>
                      <a:r>
                        <a:rPr lang="en-US" altLang="zh-CN" sz="1600" dirty="0">
                          <a:latin typeface="Times New Roman" panose="02020603050405020304" pitchFamily="18" charset="0"/>
                        </a:rPr>
                        <a:t>-500</a:t>
                      </a:r>
                      <a:r>
                        <a:rPr lang="zh-CN" altLang="en-US" sz="1600" dirty="0">
                          <a:latin typeface="Times New Roman" panose="02020603050405020304" pitchFamily="18" charset="0"/>
                        </a:rPr>
                        <a:t>万（含</a:t>
                      </a:r>
                      <a:r>
                        <a:rPr lang="en-US" altLang="zh-CN" sz="1600" dirty="0">
                          <a:latin typeface="Times New Roman" panose="02020603050405020304" pitchFamily="18" charset="0"/>
                        </a:rPr>
                        <a:t>500</a:t>
                      </a:r>
                      <a:r>
                        <a:rPr lang="zh-CN" altLang="en-US" sz="1600" dirty="0">
                          <a:latin typeface="Times New Roman" panose="02020603050405020304" pitchFamily="18" charset="0"/>
                        </a:rPr>
                        <a:t>万）</a:t>
                      </a:r>
                      <a:endParaRPr lang="zh-CN" altLang="en-US" sz="16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lgn="ctr">
                        <a:spcBef>
                          <a:spcPct val="0"/>
                        </a:spcBef>
                        <a:buClrTx/>
                        <a:buNone/>
                      </a:pPr>
                      <a:r>
                        <a:rPr lang="en-US" altLang="zh-CN" sz="1600">
                          <a:latin typeface="Times New Roman" panose="02020603050405020304" pitchFamily="18" charset="0"/>
                        </a:rPr>
                        <a:t>20%</a:t>
                      </a:r>
                      <a:endParaRPr lang="zh-CN" altLang="en-US" sz="160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500063">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lgn="ctr">
                        <a:spcBef>
                          <a:spcPct val="0"/>
                        </a:spcBef>
                        <a:buClrTx/>
                        <a:buNone/>
                      </a:pPr>
                      <a:r>
                        <a:rPr lang="en-US" altLang="zh-CN" sz="1600" dirty="0">
                          <a:latin typeface="Times New Roman" panose="02020603050405020304" pitchFamily="18" charset="0"/>
                        </a:rPr>
                        <a:t>≥500</a:t>
                      </a:r>
                      <a:r>
                        <a:rPr lang="zh-CN" altLang="en-US" sz="1600" dirty="0">
                          <a:latin typeface="Times New Roman" panose="02020603050405020304" pitchFamily="18" charset="0"/>
                        </a:rPr>
                        <a:t>万</a:t>
                      </a:r>
                      <a:endParaRPr lang="zh-CN" altLang="en-US" sz="16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lgn="ctr">
                        <a:spcBef>
                          <a:spcPct val="0"/>
                        </a:spcBef>
                        <a:buClrTx/>
                        <a:buNone/>
                      </a:pPr>
                      <a:r>
                        <a:rPr lang="en-US" altLang="zh-CN" sz="1600">
                          <a:latin typeface="Times New Roman" panose="02020603050405020304" pitchFamily="18" charset="0"/>
                        </a:rPr>
                        <a:t>13%</a:t>
                      </a:r>
                      <a:endParaRPr lang="zh-CN" altLang="en-US" sz="160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sp>
        <p:nvSpPr>
          <p:cNvPr id="18701" name="矩形 18700"/>
          <p:cNvSpPr/>
          <p:nvPr/>
        </p:nvSpPr>
        <p:spPr>
          <a:xfrm>
            <a:off x="8305800" y="0"/>
            <a:ext cx="838200" cy="396875"/>
          </a:xfrm>
          <a:prstGeom prst="rect">
            <a:avLst/>
          </a:prstGeom>
          <a:solidFill>
            <a:srgbClr val="FF99CC"/>
          </a:solidFill>
          <a:ln w="9525">
            <a:noFill/>
          </a:ln>
        </p:spPr>
        <p:txBody>
          <a:bodyPr>
            <a:spAutoFit/>
          </a:bodyPr>
          <a:p>
            <a:pPr algn="l"/>
            <a:r>
              <a:rPr lang="zh-CN" altLang="en-US" sz="2000" dirty="0">
                <a:solidFill>
                  <a:schemeClr val="tx2"/>
                </a:solidFill>
                <a:latin typeface="Tahoma" panose="020B0604030504040204" pitchFamily="34" charset="0"/>
                <a:ea typeface="黑体" panose="02010609060101010101" pitchFamily="49" charset="-122"/>
              </a:rPr>
              <a:t>附件</a:t>
            </a:r>
            <a:r>
              <a:rPr lang="en-US" altLang="zh-CN" sz="2000">
                <a:solidFill>
                  <a:schemeClr val="tx2"/>
                </a:solidFill>
                <a:latin typeface="Tahoma" panose="020B0604030504040204" pitchFamily="34" charset="0"/>
                <a:ea typeface="黑体" panose="02010609060101010101" pitchFamily="49" charset="-122"/>
              </a:rPr>
              <a:t>2</a:t>
            </a:r>
            <a:endParaRPr lang="en-US" altLang="zh-CN" sz="2000">
              <a:solidFill>
                <a:schemeClr val="tx2"/>
              </a:solidFill>
              <a:latin typeface="Tahoma" panose="020B0604030504040204" pitchFamily="34" charset="0"/>
              <a:ea typeface="黑体" panose="02010609060101010101" pitchFamily="49" charset="-122"/>
            </a:endParaRPr>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标题 90113"/>
          <p:cNvSpPr>
            <a:spLocks noGrp="1"/>
          </p:cNvSpPr>
          <p:nvPr>
            <p:ph type="title"/>
          </p:nvPr>
        </p:nvSpPr>
        <p:spPr>
          <a:xfrm>
            <a:off x="1143000" y="228600"/>
            <a:ext cx="7793038" cy="1462088"/>
          </a:xfrm>
          <a:ln/>
        </p:spPr>
        <p:txBody>
          <a:bodyPr anchor="b"/>
          <a:p>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经费管理办法</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起草过程</a:t>
            </a:r>
            <a:endParaRPr lang="zh-CN" altLang="en-US" sz="2800" dirty="0">
              <a:latin typeface="黑体" panose="02010609060101010101" pitchFamily="49" charset="-122"/>
              <a:ea typeface="黑体" panose="02010609060101010101" pitchFamily="49" charset="-122"/>
            </a:endParaRPr>
          </a:p>
        </p:txBody>
      </p:sp>
      <p:sp>
        <p:nvSpPr>
          <p:cNvPr id="90116" name="直接连接符 90115"/>
          <p:cNvSpPr/>
          <p:nvPr/>
        </p:nvSpPr>
        <p:spPr>
          <a:xfrm>
            <a:off x="1606550" y="2971800"/>
            <a:ext cx="3200400" cy="0"/>
          </a:xfrm>
          <a:prstGeom prst="line">
            <a:avLst/>
          </a:prstGeom>
          <a:ln w="28575" cap="flat" cmpd="sng">
            <a:solidFill>
              <a:schemeClr val="tx1"/>
            </a:solidFill>
            <a:prstDash val="sysDot"/>
            <a:headEnd type="none" w="med" len="med"/>
            <a:tailEnd type="none" w="med" len="med"/>
          </a:ln>
        </p:spPr>
      </p:sp>
      <p:sp>
        <p:nvSpPr>
          <p:cNvPr id="90117" name="直接连接符 90116"/>
          <p:cNvSpPr/>
          <p:nvPr/>
        </p:nvSpPr>
        <p:spPr>
          <a:xfrm>
            <a:off x="1543050" y="3810000"/>
            <a:ext cx="3200400" cy="0"/>
          </a:xfrm>
          <a:prstGeom prst="line">
            <a:avLst/>
          </a:prstGeom>
          <a:ln w="28575" cap="flat" cmpd="sng">
            <a:solidFill>
              <a:schemeClr val="tx1"/>
            </a:solidFill>
            <a:prstDash val="sysDot"/>
            <a:headEnd type="none" w="med" len="med"/>
            <a:tailEnd type="none" w="med" len="med"/>
          </a:ln>
        </p:spPr>
      </p:sp>
      <p:sp>
        <p:nvSpPr>
          <p:cNvPr id="90118" name="直接连接符 90117"/>
          <p:cNvSpPr/>
          <p:nvPr/>
        </p:nvSpPr>
        <p:spPr>
          <a:xfrm>
            <a:off x="1555750" y="4800600"/>
            <a:ext cx="3200400" cy="0"/>
          </a:xfrm>
          <a:prstGeom prst="line">
            <a:avLst/>
          </a:prstGeom>
          <a:ln w="28575" cap="flat" cmpd="sng">
            <a:solidFill>
              <a:schemeClr val="tx1"/>
            </a:solidFill>
            <a:prstDash val="sysDot"/>
            <a:headEnd type="none" w="med" len="med"/>
            <a:tailEnd type="none" w="med" len="med"/>
          </a:ln>
        </p:spPr>
      </p:sp>
      <p:pic>
        <p:nvPicPr>
          <p:cNvPr id="90120" name="图片 90119"/>
          <p:cNvPicPr>
            <a:picLocks noChangeAspect="1"/>
          </p:cNvPicPr>
          <p:nvPr/>
        </p:nvPicPr>
        <p:blipFill>
          <a:blip r:embed="rId1"/>
          <a:stretch>
            <a:fillRect/>
          </a:stretch>
        </p:blipFill>
        <p:spPr>
          <a:xfrm>
            <a:off x="6400800" y="2743200"/>
            <a:ext cx="2339975" cy="2590800"/>
          </a:xfrm>
          <a:prstGeom prst="rect">
            <a:avLst/>
          </a:prstGeom>
          <a:noFill/>
          <a:ln w="9525">
            <a:noFill/>
          </a:ln>
        </p:spPr>
      </p:pic>
      <p:sp>
        <p:nvSpPr>
          <p:cNvPr id="90121" name="文本占位符 90120"/>
          <p:cNvSpPr>
            <a:spLocks noGrp="1"/>
          </p:cNvSpPr>
          <p:nvPr>
            <p:ph type="body" idx="1"/>
          </p:nvPr>
        </p:nvSpPr>
        <p:spPr>
          <a:xfrm>
            <a:off x="1905000" y="2209800"/>
            <a:ext cx="2895600" cy="4114800"/>
          </a:xfrm>
          <a:ln/>
        </p:spPr>
        <p:txBody>
          <a:bodyPr/>
          <a:p>
            <a:pPr>
              <a:buNone/>
            </a:pPr>
            <a:r>
              <a:rPr lang="zh-CN" altLang="en-US" sz="2800" dirty="0">
                <a:ea typeface="黑体" panose="02010609060101010101" pitchFamily="49" charset="-122"/>
              </a:rPr>
              <a:t>开展专项研究</a:t>
            </a:r>
            <a:endParaRPr lang="zh-CN" altLang="en-US" sz="2800" dirty="0">
              <a:ea typeface="黑体" panose="02010609060101010101" pitchFamily="49" charset="-122"/>
            </a:endParaRPr>
          </a:p>
          <a:p>
            <a:pPr>
              <a:buNone/>
            </a:pPr>
            <a:endParaRPr lang="zh-CN" altLang="en-US" sz="2800" dirty="0">
              <a:ea typeface="黑体" panose="02010609060101010101" pitchFamily="49" charset="-122"/>
            </a:endParaRPr>
          </a:p>
          <a:p>
            <a:pPr>
              <a:buNone/>
            </a:pPr>
            <a:r>
              <a:rPr lang="zh-CN" altLang="en-US" sz="2800" dirty="0">
                <a:ea typeface="黑体" panose="02010609060101010101" pitchFamily="49" charset="-122"/>
              </a:rPr>
              <a:t>组织起草文件</a:t>
            </a:r>
            <a:endParaRPr lang="zh-CN" altLang="en-US" sz="2800" dirty="0">
              <a:ea typeface="黑体" panose="02010609060101010101" pitchFamily="49" charset="-122"/>
            </a:endParaRPr>
          </a:p>
          <a:p>
            <a:pPr>
              <a:buNone/>
            </a:pPr>
            <a:endParaRPr lang="zh-CN" altLang="en-US" sz="2800" dirty="0">
              <a:ea typeface="黑体" panose="02010609060101010101" pitchFamily="49" charset="-122"/>
            </a:endParaRPr>
          </a:p>
          <a:p>
            <a:pPr>
              <a:buNone/>
            </a:pPr>
            <a:r>
              <a:rPr lang="zh-CN" altLang="en-US" sz="2800" dirty="0">
                <a:ea typeface="黑体" panose="02010609060101010101" pitchFamily="49" charset="-122"/>
              </a:rPr>
              <a:t>多方征求意见</a:t>
            </a:r>
            <a:endParaRPr lang="zh-CN" altLang="en-US" sz="2800" dirty="0">
              <a:ea typeface="黑体" panose="02010609060101010101" pitchFamily="49" charset="-122"/>
            </a:endParaRPr>
          </a:p>
          <a:p>
            <a:pPr>
              <a:buNone/>
            </a:pPr>
            <a:endParaRPr lang="zh-CN" altLang="en-US" sz="2800" dirty="0">
              <a:ea typeface="黑体" panose="02010609060101010101" pitchFamily="49" charset="-122"/>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19457"/>
          <p:cNvSpPr>
            <a:spLocks noGrp="1"/>
          </p:cNvSpPr>
          <p:nvPr>
            <p:ph type="title"/>
          </p:nvPr>
        </p:nvSpPr>
        <p:spPr>
          <a:xfrm>
            <a:off x="1143000" y="228600"/>
            <a:ext cx="7793038" cy="1462088"/>
          </a:xfrm>
          <a:ln/>
        </p:spPr>
        <p:txBody>
          <a:bodyPr anchor="b"/>
          <a:p>
            <a:r>
              <a:rPr lang="zh-CN" altLang="en-US" sz="2000" dirty="0">
                <a:latin typeface="黑体" panose="02010609060101010101" pitchFamily="49" charset="-122"/>
                <a:ea typeface="黑体" panose="02010609060101010101" pitchFamily="49" charset="-122"/>
              </a:rPr>
              <a:t>附件</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省市级财政支持的科研项目经费开支范围</a:t>
            </a:r>
            <a:endParaRPr lang="zh-CN" altLang="en-US" sz="2800" dirty="0">
              <a:latin typeface="黑体" panose="02010609060101010101" pitchFamily="49" charset="-122"/>
              <a:ea typeface="黑体" panose="02010609060101010101" pitchFamily="49" charset="-122"/>
            </a:endParaRPr>
          </a:p>
        </p:txBody>
      </p:sp>
      <p:sp>
        <p:nvSpPr>
          <p:cNvPr id="19535" name="矩形 19534"/>
          <p:cNvSpPr/>
          <p:nvPr/>
        </p:nvSpPr>
        <p:spPr>
          <a:xfrm>
            <a:off x="1295400" y="1905000"/>
            <a:ext cx="2146300" cy="274638"/>
          </a:xfrm>
          <a:prstGeom prst="rect">
            <a:avLst/>
          </a:prstGeom>
          <a:noFill/>
          <a:ln w="9525">
            <a:noFill/>
          </a:ln>
        </p:spPr>
        <p:txBody>
          <a:bodyPr wrap="none" anchor="ctr">
            <a:spAutoFit/>
          </a:bodyPr>
          <a:p>
            <a:pPr algn="l"/>
            <a:r>
              <a:rPr lang="en-US" altLang="zh-CN" sz="1200" b="1" dirty="0">
                <a:latin typeface="Times New Roman" panose="02020603050405020304" pitchFamily="18" charset="0"/>
                <a:ea typeface="宋体" panose="02010600030101010101" pitchFamily="2" charset="-122"/>
              </a:rPr>
              <a:t>1</a:t>
            </a:r>
            <a:r>
              <a:rPr lang="zh-CN" altLang="en-US" sz="1200" b="1" dirty="0">
                <a:latin typeface="Times New Roman" panose="02020603050405020304" pitchFamily="18" charset="0"/>
                <a:ea typeface="宋体" panose="02010600030101010101" pitchFamily="2" charset="-122"/>
              </a:rPr>
              <a:t>、直接费用具体包括：</a:t>
            </a:r>
            <a:endParaRPr lang="zh-CN" altLang="en-US" b="1" dirty="0">
              <a:latin typeface="Arial" panose="020B0604020202020204" pitchFamily="34" charset="0"/>
              <a:ea typeface="宋体" panose="02010600030101010101" pitchFamily="2" charset="-122"/>
            </a:endParaRPr>
          </a:p>
        </p:txBody>
      </p:sp>
      <p:graphicFrame>
        <p:nvGraphicFramePr>
          <p:cNvPr id="19708" name="表格 19707"/>
          <p:cNvGraphicFramePr/>
          <p:nvPr/>
        </p:nvGraphicFramePr>
        <p:xfrm>
          <a:off x="1066800" y="2209800"/>
          <a:ext cx="7620000" cy="4581525"/>
        </p:xfrm>
        <a:graphic>
          <a:graphicData uri="http://schemas.openxmlformats.org/drawingml/2006/table">
            <a:tbl>
              <a:tblPr/>
              <a:tblGrid>
                <a:gridCol w="1279525"/>
                <a:gridCol w="4594225"/>
                <a:gridCol w="1746250"/>
              </a:tblGrid>
              <a:tr h="441325">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b="1" dirty="0">
                          <a:latin typeface="Times New Roman" panose="02020603050405020304" pitchFamily="18" charset="0"/>
                        </a:rPr>
                        <a:t>预算科目</a:t>
                      </a:r>
                      <a:endParaRPr lang="zh-CN" altLang="en-US" sz="1800"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b="1" dirty="0">
                          <a:latin typeface="Times New Roman" panose="02020603050405020304" pitchFamily="18" charset="0"/>
                        </a:rPr>
                        <a:t>内容</a:t>
                      </a:r>
                      <a:endParaRPr lang="zh-CN" altLang="en-US" sz="1800"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b="1" dirty="0">
                          <a:latin typeface="Times New Roman" panose="02020603050405020304" pitchFamily="18" charset="0"/>
                        </a:rPr>
                        <a:t>备注</a:t>
                      </a:r>
                      <a:endParaRPr lang="zh-CN" altLang="en-US" sz="1800"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7525">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资料费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资料收集、录入、复印、翻拍、翻译等费用；必要的图书、资料和专用软件购置费、文献检索费等</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7525">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数据采集费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数据跟踪采集、科学研究用样本采集等费用</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7525">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设备费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购置或试制专用仪器设备、对现有仪器设备升级改造、租赁外单位仪器设备而发生的费用</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7525">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材料费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消耗的各种原材料、辅助材料、低值易耗品等的采购、运输、装卸、整理等费用</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7525">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测试化验加工费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支付给外单位（包括承担单位内部独立经济核算单位）的检验、测试、化验及加工等费用</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7525">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燃料动力费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相关大型仪器设备、专用科学装置等运行发生的可以单独计量的水、电、气、燃料消耗等费用</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7525">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印刷、出版费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打印费、印刷费、誊写费、出版费等</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7525">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知识产权事务费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支付的专利申请及其他知识产权事务等费用</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9709" name="矩形 19708"/>
          <p:cNvSpPr/>
          <p:nvPr/>
        </p:nvSpPr>
        <p:spPr>
          <a:xfrm>
            <a:off x="8305800" y="0"/>
            <a:ext cx="838200" cy="396875"/>
          </a:xfrm>
          <a:prstGeom prst="rect">
            <a:avLst/>
          </a:prstGeom>
          <a:solidFill>
            <a:srgbClr val="FF99CC"/>
          </a:solidFill>
          <a:ln w="9525">
            <a:noFill/>
          </a:ln>
        </p:spPr>
        <p:txBody>
          <a:bodyPr>
            <a:spAutoFit/>
          </a:bodyPr>
          <a:p>
            <a:pPr algn="l"/>
            <a:r>
              <a:rPr lang="zh-CN" altLang="en-US" sz="2000" dirty="0">
                <a:solidFill>
                  <a:schemeClr val="tx2"/>
                </a:solidFill>
                <a:latin typeface="Tahoma" panose="020B0604030504040204" pitchFamily="34" charset="0"/>
                <a:ea typeface="黑体" panose="02010609060101010101" pitchFamily="49" charset="-122"/>
              </a:rPr>
              <a:t>附件</a:t>
            </a:r>
            <a:r>
              <a:rPr lang="en-US" altLang="zh-CN" sz="2000">
                <a:solidFill>
                  <a:schemeClr val="tx2"/>
                </a:solidFill>
                <a:latin typeface="Tahoma" panose="020B0604030504040204" pitchFamily="34" charset="0"/>
                <a:ea typeface="黑体" panose="02010609060101010101" pitchFamily="49" charset="-122"/>
              </a:rPr>
              <a:t>3</a:t>
            </a:r>
            <a:endParaRPr lang="en-US" altLang="zh-CN" sz="2000">
              <a:solidFill>
                <a:schemeClr val="tx2"/>
              </a:solidFill>
              <a:latin typeface="Tahoma" panose="020B0604030504040204" pitchFamily="34" charset="0"/>
              <a:ea typeface="黑体" panose="02010609060101010101" pitchFamily="49" charset="-122"/>
            </a:endParaRPr>
          </a:p>
        </p:txBody>
      </p:sp>
    </p:spTree>
  </p:cSld>
  <p:clrMapOvr>
    <a:masterClrMapping/>
  </p:clrMapOvr>
  <p:transition spd="med">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标题 69633"/>
          <p:cNvSpPr>
            <a:spLocks noGrp="1"/>
          </p:cNvSpPr>
          <p:nvPr>
            <p:ph type="title"/>
          </p:nvPr>
        </p:nvSpPr>
        <p:spPr>
          <a:xfrm>
            <a:off x="1143000" y="228600"/>
            <a:ext cx="7793038" cy="1462088"/>
          </a:xfrm>
          <a:ln/>
        </p:spPr>
        <p:txBody>
          <a:bodyPr anchor="b"/>
          <a:p>
            <a:r>
              <a:rPr lang="zh-CN" altLang="en-US" sz="2000" dirty="0">
                <a:latin typeface="黑体" panose="02010609060101010101" pitchFamily="49" charset="-122"/>
                <a:ea typeface="黑体" panose="02010609060101010101" pitchFamily="49" charset="-122"/>
              </a:rPr>
              <a:t>附件</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省市级财政支持的科研项目经费开支范围</a:t>
            </a:r>
            <a:endParaRPr lang="zh-CN" altLang="en-US" sz="2800" dirty="0">
              <a:latin typeface="黑体" panose="02010609060101010101" pitchFamily="49" charset="-122"/>
              <a:ea typeface="黑体" panose="02010609060101010101" pitchFamily="49" charset="-122"/>
            </a:endParaRPr>
          </a:p>
        </p:txBody>
      </p:sp>
      <p:graphicFrame>
        <p:nvGraphicFramePr>
          <p:cNvPr id="69822" name="内容占位符 69821"/>
          <p:cNvGraphicFramePr/>
          <p:nvPr>
            <p:ph idx="1"/>
          </p:nvPr>
        </p:nvGraphicFramePr>
        <p:xfrm>
          <a:off x="609600" y="2057400"/>
          <a:ext cx="7772400" cy="4495800"/>
        </p:xfrm>
        <a:graphic>
          <a:graphicData uri="http://schemas.openxmlformats.org/drawingml/2006/table">
            <a:tbl>
              <a:tblPr/>
              <a:tblGrid>
                <a:gridCol w="1447800"/>
                <a:gridCol w="4543425"/>
                <a:gridCol w="1781175"/>
              </a:tblGrid>
              <a:tr h="381000">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lgn="ctr">
                        <a:spcBef>
                          <a:spcPct val="0"/>
                        </a:spcBef>
                        <a:buClrTx/>
                        <a:buNone/>
                      </a:pPr>
                      <a:r>
                        <a:rPr lang="zh-CN" altLang="en-US" sz="1200" b="1" dirty="0">
                          <a:latin typeface="Times New Roman" panose="02020603050405020304" pitchFamily="18" charset="0"/>
                        </a:rPr>
                        <a:t>预算科目</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lgn="ctr">
                        <a:spcBef>
                          <a:spcPct val="0"/>
                        </a:spcBef>
                        <a:buClrTx/>
                        <a:buNone/>
                      </a:pPr>
                      <a:r>
                        <a:rPr lang="zh-CN" altLang="en-US" sz="1200" b="1" dirty="0">
                          <a:latin typeface="Times New Roman" panose="02020603050405020304" pitchFamily="18" charset="0"/>
                        </a:rPr>
                        <a:t>内容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b="1" dirty="0">
                          <a:latin typeface="Times New Roman" panose="02020603050405020304" pitchFamily="18" charset="0"/>
                        </a:rPr>
                        <a:t>备注</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7700">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spcBef>
                          <a:spcPct val="0"/>
                        </a:spcBef>
                        <a:buClrTx/>
                        <a:buNone/>
                      </a:pPr>
                      <a:r>
                        <a:rPr lang="zh-CN" altLang="en-US" sz="1200" dirty="0">
                          <a:latin typeface="Times New Roman" panose="02020603050405020304" pitchFamily="18" charset="0"/>
                        </a:rPr>
                        <a:t>办公费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spcBef>
                          <a:spcPct val="0"/>
                        </a:spcBef>
                        <a:buClrTx/>
                        <a:buNone/>
                      </a:pPr>
                      <a:r>
                        <a:rPr lang="zh-CN" altLang="en-US" sz="1200" dirty="0">
                          <a:latin typeface="Times New Roman" panose="02020603050405020304" pitchFamily="18" charset="0"/>
                        </a:rPr>
                        <a:t>必要的办公用品购买费、通信费、上网费等</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9288">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spcBef>
                          <a:spcPct val="0"/>
                        </a:spcBef>
                        <a:buClrTx/>
                        <a:buNone/>
                      </a:pPr>
                      <a:r>
                        <a:rPr lang="zh-CN" altLang="en-US" sz="1200" dirty="0">
                          <a:latin typeface="Times New Roman" panose="02020603050405020304" pitchFamily="18" charset="0"/>
                        </a:rPr>
                        <a:t>车辆使用费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spcBef>
                          <a:spcPct val="0"/>
                        </a:spcBef>
                        <a:buClrTx/>
                        <a:buNone/>
                      </a:pPr>
                      <a:r>
                        <a:rPr lang="zh-CN" altLang="en-US" sz="1200" dirty="0">
                          <a:latin typeface="Times New Roman" panose="02020603050405020304" pitchFamily="18" charset="0"/>
                        </a:rPr>
                        <a:t>城市内交通费、车辆租赁费及使用车辆所发生的汽（柴）油费、过路费、停车费等</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98512">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spcBef>
                          <a:spcPct val="0"/>
                        </a:spcBef>
                        <a:buClrTx/>
                        <a:buNone/>
                      </a:pPr>
                      <a:r>
                        <a:rPr lang="zh-CN" altLang="en-US" sz="1200" dirty="0">
                          <a:latin typeface="Times New Roman" panose="02020603050405020304" pitchFamily="18" charset="0"/>
                        </a:rPr>
                        <a:t>差旅费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spcBef>
                          <a:spcPct val="0"/>
                        </a:spcBef>
                        <a:buClrTx/>
                        <a:buNone/>
                      </a:pPr>
                      <a:r>
                        <a:rPr lang="zh-CN" altLang="en-US" sz="1200" dirty="0">
                          <a:latin typeface="Times New Roman" panose="02020603050405020304" pitchFamily="18" charset="0"/>
                        </a:rPr>
                        <a:t>开展科学实验（试验）、科学考察、业务调研、学术交流等发生的城市交通费、住宿费、伙食补助费和市内交通费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00100">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spcBef>
                          <a:spcPct val="0"/>
                        </a:spcBef>
                        <a:buClrTx/>
                        <a:buNone/>
                      </a:pPr>
                      <a:r>
                        <a:rPr lang="zh-CN" altLang="en-US" sz="1200" dirty="0">
                          <a:latin typeface="Times New Roman" panose="02020603050405020304" pitchFamily="18" charset="0"/>
                        </a:rPr>
                        <a:t>会议、会务费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spcBef>
                          <a:spcPct val="0"/>
                        </a:spcBef>
                        <a:buClrTx/>
                        <a:buNone/>
                      </a:pPr>
                      <a:r>
                        <a:rPr lang="zh-CN" altLang="en-US" sz="1200" dirty="0">
                          <a:latin typeface="Times New Roman" panose="02020603050405020304" pitchFamily="18" charset="0"/>
                        </a:rPr>
                        <a:t>组织开展学术研讨、咨询、协调项目研究工作等活动而发生的会议费及参加学术会议、活动需要支付的会务费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47700">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spcBef>
                          <a:spcPct val="0"/>
                        </a:spcBef>
                        <a:buClrTx/>
                        <a:buNone/>
                      </a:pPr>
                      <a:r>
                        <a:rPr lang="zh-CN" altLang="en-US" sz="1200" dirty="0">
                          <a:latin typeface="Times New Roman" panose="02020603050405020304" pitchFamily="18" charset="0"/>
                        </a:rPr>
                        <a:t>国际合作与交流费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spcBef>
                          <a:spcPct val="0"/>
                        </a:spcBef>
                        <a:buClrTx/>
                        <a:buNone/>
                      </a:pPr>
                      <a:r>
                        <a:rPr lang="zh-CN" altLang="en-US" sz="1200" dirty="0">
                          <a:latin typeface="Times New Roman" panose="02020603050405020304" pitchFamily="18" charset="0"/>
                        </a:rPr>
                        <a:t>研究人员出国及赴港澳台、外国专家来华及港澳台专家来内地工作的交通费、食宿费及其他费用</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1500">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spcBef>
                          <a:spcPct val="0"/>
                        </a:spcBef>
                        <a:buClrTx/>
                        <a:buNone/>
                      </a:pPr>
                      <a:r>
                        <a:rPr lang="zh-CN" altLang="en-US" sz="1200" dirty="0">
                          <a:latin typeface="Times New Roman" panose="02020603050405020304" pitchFamily="18" charset="0"/>
                        </a:rPr>
                        <a:t>国内协作费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spcBef>
                          <a:spcPct val="0"/>
                        </a:spcBef>
                        <a:buClrTx/>
                        <a:buNone/>
                      </a:pPr>
                      <a:r>
                        <a:rPr lang="zh-CN" altLang="en-US" sz="1200" dirty="0">
                          <a:latin typeface="Times New Roman" panose="02020603050405020304" pitchFamily="18" charset="0"/>
                        </a:rPr>
                        <a:t>国内合作单位与人员参与项目研究所需要的测试化验加工费以外的费用</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lvl="0">
                        <a:spcBef>
                          <a:spcPct val="0"/>
                        </a:spcBef>
                        <a:buClrTx/>
                        <a:buNone/>
                      </a:pPr>
                      <a:r>
                        <a:rPr lang="zh-CN" altLang="en-US" sz="1200" dirty="0">
                          <a:latin typeface="Times New Roman" panose="02020603050405020304" pitchFamily="18" charset="0"/>
                        </a:rPr>
                        <a:t>不得超过到账经费的</a:t>
                      </a:r>
                      <a:r>
                        <a:rPr lang="en-US" altLang="zh-CN" sz="1200">
                          <a:latin typeface="Times New Roman" panose="02020603050405020304" pitchFamily="18" charset="0"/>
                        </a:rPr>
                        <a:t>50%</a:t>
                      </a:r>
                      <a:endParaRPr lang="zh-CN" altLang="en-US" sz="180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9823" name="矩形 69822"/>
          <p:cNvSpPr/>
          <p:nvPr/>
        </p:nvSpPr>
        <p:spPr>
          <a:xfrm>
            <a:off x="8305800" y="0"/>
            <a:ext cx="838200" cy="396875"/>
          </a:xfrm>
          <a:prstGeom prst="rect">
            <a:avLst/>
          </a:prstGeom>
          <a:solidFill>
            <a:srgbClr val="FF99CC"/>
          </a:solidFill>
          <a:ln w="9525">
            <a:noFill/>
          </a:ln>
        </p:spPr>
        <p:txBody>
          <a:bodyPr>
            <a:spAutoFit/>
          </a:bodyPr>
          <a:p>
            <a:pPr algn="l"/>
            <a:r>
              <a:rPr lang="zh-CN" altLang="en-US" sz="2000" dirty="0">
                <a:solidFill>
                  <a:schemeClr val="tx2"/>
                </a:solidFill>
                <a:latin typeface="Tahoma" panose="020B0604030504040204" pitchFamily="34" charset="0"/>
                <a:ea typeface="黑体" panose="02010609060101010101" pitchFamily="49" charset="-122"/>
              </a:rPr>
              <a:t>附件</a:t>
            </a:r>
            <a:r>
              <a:rPr lang="en-US" altLang="zh-CN" sz="2000">
                <a:solidFill>
                  <a:schemeClr val="tx2"/>
                </a:solidFill>
                <a:latin typeface="Tahoma" panose="020B0604030504040204" pitchFamily="34" charset="0"/>
                <a:ea typeface="黑体" panose="02010609060101010101" pitchFamily="49" charset="-122"/>
              </a:rPr>
              <a:t>3</a:t>
            </a:r>
            <a:endParaRPr lang="en-US" altLang="zh-CN" sz="2000">
              <a:solidFill>
                <a:schemeClr val="tx2"/>
              </a:solidFill>
              <a:latin typeface="Tahoma" panose="020B0604030504040204" pitchFamily="34" charset="0"/>
              <a:ea typeface="黑体" panose="02010609060101010101" pitchFamily="49" charset="-122"/>
            </a:endParaRPr>
          </a:p>
        </p:txBody>
      </p:sp>
    </p:spTree>
  </p:cSld>
  <p:clrMapOvr>
    <a:masterClrMapping/>
  </p:clrMapOvr>
  <p:transition spd="med">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标题 71681"/>
          <p:cNvSpPr>
            <a:spLocks noGrp="1"/>
          </p:cNvSpPr>
          <p:nvPr>
            <p:ph type="title"/>
          </p:nvPr>
        </p:nvSpPr>
        <p:spPr>
          <a:xfrm>
            <a:off x="1143000" y="228600"/>
            <a:ext cx="7793038" cy="1462088"/>
          </a:xfrm>
          <a:ln/>
        </p:spPr>
        <p:txBody>
          <a:bodyPr anchor="b"/>
          <a:p>
            <a:r>
              <a:rPr lang="zh-CN" altLang="en-US" sz="2000" dirty="0">
                <a:latin typeface="黑体" panose="02010609060101010101" pitchFamily="49" charset="-122"/>
                <a:ea typeface="黑体" panose="02010609060101010101" pitchFamily="49" charset="-122"/>
              </a:rPr>
              <a:t>附件</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省市级财政支持的科研项目经费开支范围</a:t>
            </a:r>
            <a:endParaRPr lang="zh-CN" altLang="en-US" sz="2800" dirty="0">
              <a:latin typeface="黑体" panose="02010609060101010101" pitchFamily="49" charset="-122"/>
              <a:ea typeface="黑体" panose="02010609060101010101" pitchFamily="49" charset="-122"/>
            </a:endParaRPr>
          </a:p>
        </p:txBody>
      </p:sp>
      <p:sp>
        <p:nvSpPr>
          <p:cNvPr id="71683" name="矩形 71682"/>
          <p:cNvSpPr/>
          <p:nvPr/>
        </p:nvSpPr>
        <p:spPr>
          <a:xfrm>
            <a:off x="8229600" y="0"/>
            <a:ext cx="914400" cy="396875"/>
          </a:xfrm>
          <a:prstGeom prst="rect">
            <a:avLst/>
          </a:prstGeom>
          <a:solidFill>
            <a:srgbClr val="FF99CC"/>
          </a:solidFill>
          <a:ln w="9525">
            <a:noFill/>
          </a:ln>
        </p:spPr>
        <p:txBody>
          <a:bodyPr>
            <a:spAutoFit/>
          </a:bodyPr>
          <a:p>
            <a:pPr algn="l"/>
            <a:r>
              <a:rPr lang="zh-CN" altLang="en-US" sz="2000" dirty="0">
                <a:solidFill>
                  <a:schemeClr val="tx2"/>
                </a:solidFill>
                <a:latin typeface="Tahoma" panose="020B0604030504040204" pitchFamily="34" charset="0"/>
                <a:ea typeface="黑体" panose="02010609060101010101" pitchFamily="49" charset="-122"/>
              </a:rPr>
              <a:t>附件</a:t>
            </a:r>
            <a:r>
              <a:rPr lang="en-US" altLang="zh-CN" sz="2000">
                <a:solidFill>
                  <a:schemeClr val="tx2"/>
                </a:solidFill>
                <a:latin typeface="Tahoma" panose="020B0604030504040204" pitchFamily="34" charset="0"/>
                <a:ea typeface="黑体" panose="02010609060101010101" pitchFamily="49" charset="-122"/>
              </a:rPr>
              <a:t>3</a:t>
            </a:r>
            <a:endParaRPr lang="en-US" altLang="zh-CN" sz="2000">
              <a:solidFill>
                <a:schemeClr val="tx2"/>
              </a:solidFill>
              <a:latin typeface="Tahoma" panose="020B0604030504040204" pitchFamily="34" charset="0"/>
              <a:ea typeface="黑体" panose="02010609060101010101" pitchFamily="49" charset="-122"/>
            </a:endParaRPr>
          </a:p>
        </p:txBody>
      </p:sp>
      <p:graphicFrame>
        <p:nvGraphicFramePr>
          <p:cNvPr id="71784" name="内容占位符 71783"/>
          <p:cNvGraphicFramePr/>
          <p:nvPr>
            <p:ph idx="1"/>
          </p:nvPr>
        </p:nvGraphicFramePr>
        <p:xfrm>
          <a:off x="457200" y="2133600"/>
          <a:ext cx="7772400" cy="3606800"/>
        </p:xfrm>
        <a:graphic>
          <a:graphicData uri="http://schemas.openxmlformats.org/drawingml/2006/table">
            <a:tbl>
              <a:tblPr/>
              <a:tblGrid>
                <a:gridCol w="1304925"/>
                <a:gridCol w="2493963"/>
                <a:gridCol w="3973512"/>
              </a:tblGrid>
              <a:tr h="609600">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b="1" dirty="0">
                          <a:latin typeface="Times New Roman" panose="02020603050405020304" pitchFamily="18" charset="0"/>
                        </a:rPr>
                        <a:t>预算科目</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b="1" dirty="0">
                          <a:latin typeface="Times New Roman" panose="02020603050405020304" pitchFamily="18" charset="0"/>
                        </a:rPr>
                        <a:t>内容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b="1" dirty="0">
                          <a:latin typeface="Times New Roman" panose="02020603050405020304" pitchFamily="18" charset="0"/>
                        </a:rPr>
                        <a:t>备注</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90600">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劳务费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支付科研项目组成员的劳务费用或补助，以及社会保险补助费用</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开支比例不得超过资助总额的</a:t>
                      </a:r>
                      <a:r>
                        <a:rPr lang="en-US" altLang="zh-CN" sz="1200" dirty="0">
                          <a:latin typeface="Times New Roman" panose="02020603050405020304" pitchFamily="18" charset="0"/>
                        </a:rPr>
                        <a:t>50%</a:t>
                      </a:r>
                      <a:r>
                        <a:rPr lang="zh-CN" altLang="en-US" sz="1200" dirty="0">
                          <a:latin typeface="Times New Roman" panose="02020603050405020304" pitchFamily="18" charset="0"/>
                        </a:rPr>
                        <a:t>；项目负责人每人每月</a:t>
                      </a:r>
                      <a:r>
                        <a:rPr lang="en-US" altLang="zh-CN" sz="1200" dirty="0">
                          <a:latin typeface="Times New Roman" panose="02020603050405020304" pitchFamily="18" charset="0"/>
                        </a:rPr>
                        <a:t>3000</a:t>
                      </a:r>
                      <a:r>
                        <a:rPr lang="zh-CN" altLang="en-US" sz="1200" dirty="0">
                          <a:latin typeface="Times New Roman" panose="02020603050405020304" pitchFamily="18" charset="0"/>
                        </a:rPr>
                        <a:t>元以内，高级职称科研人员每人每月</a:t>
                      </a:r>
                      <a:r>
                        <a:rPr lang="en-US" altLang="zh-CN" sz="1200" dirty="0">
                          <a:latin typeface="Times New Roman" panose="02020603050405020304" pitchFamily="18" charset="0"/>
                        </a:rPr>
                        <a:t>2000</a:t>
                      </a:r>
                      <a:r>
                        <a:rPr lang="zh-CN" altLang="en-US" sz="1200" dirty="0">
                          <a:latin typeface="Times New Roman" panose="02020603050405020304" pitchFamily="18" charset="0"/>
                        </a:rPr>
                        <a:t>元以内，中级职称科研人员及其他参与人员每人每月</a:t>
                      </a:r>
                      <a:r>
                        <a:rPr lang="en-US" altLang="zh-CN" sz="1200" dirty="0">
                          <a:latin typeface="Times New Roman" panose="02020603050405020304" pitchFamily="18" charset="0"/>
                        </a:rPr>
                        <a:t>1500</a:t>
                      </a:r>
                      <a:r>
                        <a:rPr lang="zh-CN" altLang="en-US" sz="1200" dirty="0">
                          <a:latin typeface="Times New Roman" panose="02020603050405020304" pitchFamily="18" charset="0"/>
                        </a:rPr>
                        <a:t>元以内。</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19200">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专家咨询费</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支付给临时聘请的咨询专家的费用</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两院院士每人每天不高于</a:t>
                      </a:r>
                      <a:r>
                        <a:rPr lang="en-US" altLang="zh-CN" sz="1200" dirty="0">
                          <a:latin typeface="Times New Roman" panose="02020603050405020304" pitchFamily="18" charset="0"/>
                        </a:rPr>
                        <a:t>6000</a:t>
                      </a:r>
                      <a:r>
                        <a:rPr lang="zh-CN" altLang="en-US" sz="1200" dirty="0">
                          <a:latin typeface="Times New Roman" panose="02020603050405020304" pitchFamily="18" charset="0"/>
                        </a:rPr>
                        <a:t>元，通信咨询费每人每个科研项目不高于</a:t>
                      </a:r>
                      <a:r>
                        <a:rPr lang="en-US" altLang="zh-CN" sz="1200" dirty="0">
                          <a:latin typeface="Times New Roman" panose="02020603050405020304" pitchFamily="18" charset="0"/>
                        </a:rPr>
                        <a:t>900</a:t>
                      </a:r>
                      <a:r>
                        <a:rPr lang="zh-CN" altLang="en-US" sz="1200" dirty="0">
                          <a:latin typeface="Times New Roman" panose="02020603050405020304" pitchFamily="18" charset="0"/>
                        </a:rPr>
                        <a:t>元；高级专业技术职称（或相当于）人员每人每天不高于</a:t>
                      </a:r>
                      <a:r>
                        <a:rPr lang="en-US" altLang="zh-CN" sz="1200" dirty="0">
                          <a:latin typeface="Times New Roman" panose="02020603050405020304" pitchFamily="18" charset="0"/>
                        </a:rPr>
                        <a:t>2000</a:t>
                      </a:r>
                      <a:r>
                        <a:rPr lang="zh-CN" altLang="en-US" sz="1200" dirty="0">
                          <a:latin typeface="Times New Roman" panose="02020603050405020304" pitchFamily="18" charset="0"/>
                        </a:rPr>
                        <a:t>元，通信咨询费每天每个科研项目不高于</a:t>
                      </a:r>
                      <a:r>
                        <a:rPr lang="en-US" altLang="zh-CN" sz="1200" dirty="0">
                          <a:latin typeface="Times New Roman" panose="02020603050405020304" pitchFamily="18" charset="0"/>
                        </a:rPr>
                        <a:t>300</a:t>
                      </a:r>
                      <a:r>
                        <a:rPr lang="zh-CN" altLang="en-US" sz="1200" dirty="0">
                          <a:latin typeface="Times New Roman" panose="02020603050405020304" pitchFamily="18" charset="0"/>
                        </a:rPr>
                        <a:t>元；其他人员每人每天不高于</a:t>
                      </a:r>
                      <a:r>
                        <a:rPr lang="en-US" altLang="zh-CN" sz="1200" dirty="0">
                          <a:latin typeface="Times New Roman" panose="02020603050405020304" pitchFamily="18" charset="0"/>
                        </a:rPr>
                        <a:t>1000</a:t>
                      </a:r>
                      <a:r>
                        <a:rPr lang="zh-CN" altLang="en-US" sz="1200" dirty="0">
                          <a:latin typeface="Times New Roman" panose="02020603050405020304" pitchFamily="18" charset="0"/>
                        </a:rPr>
                        <a:t>元，通信咨询费每人每个科研项目不高于</a:t>
                      </a:r>
                      <a:r>
                        <a:rPr lang="en-US" altLang="zh-CN" sz="1200" dirty="0">
                          <a:latin typeface="Times New Roman" panose="02020603050405020304" pitchFamily="18" charset="0"/>
                        </a:rPr>
                        <a:t>200</a:t>
                      </a:r>
                      <a:r>
                        <a:rPr lang="zh-CN" altLang="en-US" sz="1200" dirty="0">
                          <a:latin typeface="Times New Roman" panose="02020603050405020304" pitchFamily="18" charset="0"/>
                        </a:rPr>
                        <a:t>元。</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87400">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其他支出</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rPr>
                        <a:t>与科研项目研究任务有相关性和必要性的其他支出</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标题 68609"/>
          <p:cNvSpPr>
            <a:spLocks noGrp="1"/>
          </p:cNvSpPr>
          <p:nvPr>
            <p:ph type="title"/>
          </p:nvPr>
        </p:nvSpPr>
        <p:spPr>
          <a:xfrm>
            <a:off x="1143000" y="228600"/>
            <a:ext cx="7793038" cy="1462088"/>
          </a:xfrm>
          <a:ln/>
        </p:spPr>
        <p:txBody>
          <a:bodyPr anchor="b"/>
          <a:p>
            <a:r>
              <a:rPr lang="zh-CN" altLang="en-US" sz="2000" dirty="0">
                <a:latin typeface="黑体" panose="02010609060101010101" pitchFamily="49" charset="-122"/>
                <a:ea typeface="黑体" panose="02010609060101010101" pitchFamily="49" charset="-122"/>
              </a:rPr>
              <a:t>附件</a:t>
            </a: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省市级财政支持的科研项目经费开支范围</a:t>
            </a:r>
            <a:endParaRPr lang="zh-CN" altLang="en-US" sz="2800" dirty="0">
              <a:latin typeface="黑体" panose="02010609060101010101" pitchFamily="49" charset="-122"/>
              <a:ea typeface="黑体" panose="02010609060101010101" pitchFamily="49" charset="-122"/>
            </a:endParaRPr>
          </a:p>
        </p:txBody>
      </p:sp>
      <p:sp>
        <p:nvSpPr>
          <p:cNvPr id="68611" name="矩形 68610"/>
          <p:cNvSpPr/>
          <p:nvPr/>
        </p:nvSpPr>
        <p:spPr>
          <a:xfrm>
            <a:off x="609600" y="2438400"/>
            <a:ext cx="8158163" cy="336550"/>
          </a:xfrm>
          <a:prstGeom prst="rect">
            <a:avLst/>
          </a:prstGeom>
          <a:noFill/>
          <a:ln w="9525">
            <a:noFill/>
          </a:ln>
        </p:spPr>
        <p:txBody>
          <a:bodyPr wrap="none" anchor="ctr">
            <a:spAutoFit/>
          </a:bodyPr>
          <a:p>
            <a:pPr algn="l"/>
            <a:r>
              <a:rPr lang="en-US" altLang="zh-CN" sz="1600" b="1" dirty="0">
                <a:latin typeface="Times New Roman" panose="02020603050405020304" pitchFamily="18" charset="0"/>
                <a:ea typeface="宋体" panose="02010600030101010101" pitchFamily="2" charset="-122"/>
              </a:rPr>
              <a:t>2</a:t>
            </a:r>
            <a:r>
              <a:rPr lang="zh-CN" altLang="en-US" sz="1600" b="1" dirty="0">
                <a:latin typeface="Times New Roman" panose="02020603050405020304" pitchFamily="18" charset="0"/>
                <a:ea typeface="宋体" panose="02010600030101010101" pitchFamily="2" charset="-122"/>
              </a:rPr>
              <a:t>、间接费用实行总额控制，按科研项目经费资助总额的</a:t>
            </a:r>
            <a:r>
              <a:rPr lang="en-US" altLang="zh-CN" sz="1600" b="1" dirty="0">
                <a:latin typeface="Times New Roman" panose="02020603050405020304" pitchFamily="18" charset="0"/>
                <a:ea typeface="宋体" panose="02010600030101010101" pitchFamily="2" charset="-122"/>
              </a:rPr>
              <a:t>10%</a:t>
            </a:r>
            <a:r>
              <a:rPr lang="zh-CN" altLang="en-US" sz="1600" b="1" dirty="0">
                <a:latin typeface="Times New Roman" panose="02020603050405020304" pitchFamily="18" charset="0"/>
                <a:ea typeface="宋体" panose="02010600030101010101" pitchFamily="2" charset="-122"/>
              </a:rPr>
              <a:t>核定，支出比例见下表。</a:t>
            </a:r>
            <a:endParaRPr lang="zh-CN" altLang="en-US" sz="1600" b="1" dirty="0">
              <a:latin typeface="Arial" panose="020B0604020202020204" pitchFamily="34" charset="0"/>
              <a:ea typeface="宋体" panose="02010600030101010101" pitchFamily="2" charset="-122"/>
            </a:endParaRPr>
          </a:p>
        </p:txBody>
      </p:sp>
      <p:graphicFrame>
        <p:nvGraphicFramePr>
          <p:cNvPr id="68612" name="表格 68611"/>
          <p:cNvGraphicFramePr/>
          <p:nvPr/>
        </p:nvGraphicFramePr>
        <p:xfrm>
          <a:off x="1219200" y="3048000"/>
          <a:ext cx="6553200" cy="1355725"/>
        </p:xfrm>
        <a:graphic>
          <a:graphicData uri="http://schemas.openxmlformats.org/drawingml/2006/table">
            <a:tbl>
              <a:tblPr/>
              <a:tblGrid>
                <a:gridCol w="1954213"/>
                <a:gridCol w="1250950"/>
                <a:gridCol w="1976437"/>
                <a:gridCol w="1371600"/>
              </a:tblGrid>
              <a:tr h="452438">
                <a:tc row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600" dirty="0">
                          <a:latin typeface="Times New Roman" panose="02020603050405020304" pitchFamily="18" charset="0"/>
                        </a:rPr>
                        <a:t>核定比例</a:t>
                      </a:r>
                      <a:endParaRPr lang="zh-CN" altLang="en-US" sz="16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600" dirty="0">
                          <a:latin typeface="Times New Roman" panose="02020603050405020304" pitchFamily="18" charset="0"/>
                        </a:rPr>
                        <a:t>支出比例（科研项目经费资助总额）</a:t>
                      </a:r>
                      <a:endParaRPr lang="zh-CN" altLang="en-US" sz="16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4508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600" dirty="0">
                          <a:latin typeface="Times New Roman" panose="02020603050405020304" pitchFamily="18" charset="0"/>
                        </a:rPr>
                        <a:t>学校管理费</a:t>
                      </a:r>
                      <a:endParaRPr lang="zh-CN" altLang="en-US" sz="16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600" dirty="0">
                          <a:latin typeface="Times New Roman" panose="02020603050405020304" pitchFamily="18" charset="0"/>
                        </a:rPr>
                        <a:t>所在单位</a:t>
                      </a:r>
                      <a:r>
                        <a:rPr lang="zh-CN" altLang="en-US" sz="1600" dirty="0">
                          <a:latin typeface="Times New Roman" panose="02020603050405020304" pitchFamily="18" charset="0"/>
                        </a:rPr>
                        <a:t>管理费</a:t>
                      </a:r>
                      <a:endParaRPr lang="zh-CN" altLang="en-US" sz="16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600" dirty="0">
                          <a:latin typeface="Times New Roman" panose="02020603050405020304" pitchFamily="18" charset="0"/>
                        </a:rPr>
                        <a:t>科研绩效</a:t>
                      </a:r>
                      <a:endParaRPr lang="zh-CN" altLang="en-US" sz="16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52437">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en-US" altLang="zh-CN" sz="1600">
                          <a:latin typeface="Times New Roman" panose="02020603050405020304" pitchFamily="18" charset="0"/>
                        </a:rPr>
                        <a:t>10%</a:t>
                      </a:r>
                      <a:endParaRPr lang="zh-CN" altLang="en-US" sz="160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en-US" altLang="zh-CN" sz="1600">
                          <a:latin typeface="Times New Roman" panose="02020603050405020304" pitchFamily="18" charset="0"/>
                        </a:rPr>
                        <a:t>2.5%</a:t>
                      </a:r>
                      <a:endParaRPr lang="zh-CN" altLang="en-US" sz="160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en-US" altLang="zh-CN" sz="1600">
                          <a:latin typeface="Times New Roman" panose="02020603050405020304" pitchFamily="18" charset="0"/>
                        </a:rPr>
                        <a:t>2.5%</a:t>
                      </a:r>
                      <a:endParaRPr lang="zh-CN" altLang="en-US" sz="160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en-US" altLang="zh-CN" sz="1600">
                          <a:latin typeface="Times New Roman" panose="02020603050405020304" pitchFamily="18" charset="0"/>
                        </a:rPr>
                        <a:t>5%</a:t>
                      </a:r>
                      <a:endParaRPr lang="zh-CN" altLang="en-US" sz="160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8631" name="矩形 68630"/>
          <p:cNvSpPr/>
          <p:nvPr/>
        </p:nvSpPr>
        <p:spPr>
          <a:xfrm>
            <a:off x="1143000" y="5227638"/>
            <a:ext cx="6781800" cy="517525"/>
          </a:xfrm>
          <a:prstGeom prst="rect">
            <a:avLst/>
          </a:prstGeom>
          <a:noFill/>
          <a:ln w="9525">
            <a:noFill/>
          </a:ln>
        </p:spPr>
        <p:txBody>
          <a:bodyPr anchor="ctr">
            <a:spAutoFit/>
          </a:bodyPr>
          <a:p>
            <a:pPr algn="l"/>
            <a:r>
              <a:rPr lang="zh-CN" altLang="en-US" sz="1400" dirty="0">
                <a:latin typeface="Tahoma" panose="020B0604030504040204" pitchFamily="34" charset="0"/>
                <a:ea typeface="宋体" panose="02010600030101010101" pitchFamily="2" charset="-122"/>
              </a:rPr>
              <a:t>注：所在单位管理费中</a:t>
            </a:r>
            <a:r>
              <a:rPr lang="en-US" altLang="zh-CN" sz="1400" dirty="0">
                <a:latin typeface="Tahoma" panose="020B0604030504040204" pitchFamily="34" charset="0"/>
                <a:ea typeface="宋体" panose="02010600030101010101" pitchFamily="2" charset="-122"/>
              </a:rPr>
              <a:t>0.5%</a:t>
            </a:r>
            <a:r>
              <a:rPr lang="zh-CN" altLang="en-US" sz="1400" dirty="0">
                <a:latin typeface="Tahoma" panose="020B0604030504040204" pitchFamily="34" charset="0"/>
                <a:ea typeface="宋体" panose="02010600030101010101" pitchFamily="2" charset="-122"/>
              </a:rPr>
              <a:t>用于补偿本单位为科研项目研究提供的仪器设备、房屋、水、电、气、暖消耗，最高不超过</a:t>
            </a:r>
            <a:r>
              <a:rPr lang="en-US" altLang="zh-CN" sz="1400" dirty="0">
                <a:latin typeface="Tahoma" panose="020B0604030504040204" pitchFamily="34" charset="0"/>
                <a:ea typeface="宋体" panose="02010600030101010101" pitchFamily="2" charset="-122"/>
              </a:rPr>
              <a:t>500</a:t>
            </a:r>
            <a:r>
              <a:rPr lang="zh-CN" altLang="en-US" sz="1400" dirty="0">
                <a:latin typeface="Tahoma" panose="020B0604030504040204" pitchFamily="34" charset="0"/>
                <a:ea typeface="宋体" panose="02010600030101010101" pitchFamily="2" charset="-122"/>
              </a:rPr>
              <a:t>元。</a:t>
            </a:r>
            <a:endParaRPr lang="zh-CN" altLang="en-US" sz="1400" dirty="0">
              <a:latin typeface="Tahoma" panose="020B0604030504040204" pitchFamily="34" charset="0"/>
              <a:ea typeface="宋体" panose="02010600030101010101" pitchFamily="2" charset="-122"/>
            </a:endParaRPr>
          </a:p>
        </p:txBody>
      </p:sp>
      <p:sp>
        <p:nvSpPr>
          <p:cNvPr id="68632" name="矩形 68631"/>
          <p:cNvSpPr/>
          <p:nvPr/>
        </p:nvSpPr>
        <p:spPr>
          <a:xfrm>
            <a:off x="8305800" y="0"/>
            <a:ext cx="838200" cy="396875"/>
          </a:xfrm>
          <a:prstGeom prst="rect">
            <a:avLst/>
          </a:prstGeom>
          <a:solidFill>
            <a:srgbClr val="FF99CC"/>
          </a:solidFill>
          <a:ln w="9525">
            <a:noFill/>
          </a:ln>
        </p:spPr>
        <p:txBody>
          <a:bodyPr>
            <a:spAutoFit/>
          </a:bodyPr>
          <a:p>
            <a:pPr algn="l"/>
            <a:r>
              <a:rPr lang="zh-CN" altLang="en-US" sz="2000" dirty="0">
                <a:solidFill>
                  <a:schemeClr val="tx2"/>
                </a:solidFill>
                <a:latin typeface="Tahoma" panose="020B0604030504040204" pitchFamily="34" charset="0"/>
                <a:ea typeface="黑体" panose="02010609060101010101" pitchFamily="49" charset="-122"/>
              </a:rPr>
              <a:t>附件</a:t>
            </a:r>
            <a:r>
              <a:rPr lang="en-US" altLang="zh-CN" sz="2000">
                <a:solidFill>
                  <a:schemeClr val="tx2"/>
                </a:solidFill>
                <a:latin typeface="Tahoma" panose="020B0604030504040204" pitchFamily="34" charset="0"/>
                <a:ea typeface="黑体" panose="02010609060101010101" pitchFamily="49" charset="-122"/>
              </a:rPr>
              <a:t>3</a:t>
            </a:r>
            <a:endParaRPr lang="en-US" altLang="zh-CN" sz="2000">
              <a:solidFill>
                <a:schemeClr val="tx2"/>
              </a:solidFill>
              <a:latin typeface="Tahoma" panose="020B0604030504040204" pitchFamily="34" charset="0"/>
              <a:ea typeface="黑体" panose="02010609060101010101" pitchFamily="49" charset="-122"/>
            </a:endParaRPr>
          </a:p>
        </p:txBody>
      </p:sp>
    </p:spTree>
  </p:cSld>
  <p:clrMapOvr>
    <a:masterClrMapping/>
  </p:clrMapOvr>
  <p:transition spd="med">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标题 79873"/>
          <p:cNvSpPr>
            <a:spLocks noGrp="1"/>
          </p:cNvSpPr>
          <p:nvPr>
            <p:ph type="title"/>
          </p:nvPr>
        </p:nvSpPr>
        <p:spPr>
          <a:xfrm>
            <a:off x="1143000" y="228600"/>
            <a:ext cx="7793038" cy="1462088"/>
          </a:xfrm>
          <a:ln/>
        </p:spPr>
        <p:txBody>
          <a:bodyPr anchor="b"/>
          <a:p>
            <a:r>
              <a:rPr lang="en-US" altLang="zh-CN" sz="20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直接费用预算调整程序和规定</a:t>
            </a:r>
            <a:r>
              <a:rPr lang="zh-CN" altLang="en-US" dirty="0"/>
              <a:t> </a:t>
            </a:r>
            <a:endParaRPr lang="zh-CN" altLang="en-US" dirty="0"/>
          </a:p>
        </p:txBody>
      </p:sp>
      <p:sp>
        <p:nvSpPr>
          <p:cNvPr id="79875" name="矩形 79874"/>
          <p:cNvSpPr/>
          <p:nvPr/>
        </p:nvSpPr>
        <p:spPr>
          <a:xfrm>
            <a:off x="8305800" y="0"/>
            <a:ext cx="838200" cy="396875"/>
          </a:xfrm>
          <a:prstGeom prst="rect">
            <a:avLst/>
          </a:prstGeom>
          <a:solidFill>
            <a:srgbClr val="FF99CC"/>
          </a:solidFill>
          <a:ln w="9525">
            <a:noFill/>
          </a:ln>
        </p:spPr>
        <p:txBody>
          <a:bodyPr>
            <a:spAutoFit/>
          </a:bodyPr>
          <a:p>
            <a:pPr algn="l"/>
            <a:r>
              <a:rPr lang="zh-CN" altLang="en-US" sz="2000" dirty="0">
                <a:solidFill>
                  <a:schemeClr val="tx2"/>
                </a:solidFill>
                <a:latin typeface="Tahoma" panose="020B0604030504040204" pitchFamily="34" charset="0"/>
                <a:ea typeface="黑体" panose="02010609060101010101" pitchFamily="49" charset="-122"/>
              </a:rPr>
              <a:t>附件</a:t>
            </a:r>
            <a:r>
              <a:rPr lang="en-US" altLang="zh-CN" sz="2000">
                <a:solidFill>
                  <a:schemeClr val="tx2"/>
                </a:solidFill>
                <a:latin typeface="Tahoma" panose="020B0604030504040204" pitchFamily="34" charset="0"/>
                <a:ea typeface="黑体" panose="02010609060101010101" pitchFamily="49" charset="-122"/>
              </a:rPr>
              <a:t>4</a:t>
            </a:r>
            <a:endParaRPr lang="en-US" altLang="zh-CN" sz="2000">
              <a:solidFill>
                <a:schemeClr val="tx2"/>
              </a:solidFill>
              <a:latin typeface="Tahoma" panose="020B0604030504040204" pitchFamily="34" charset="0"/>
              <a:ea typeface="黑体" panose="02010609060101010101" pitchFamily="49" charset="-122"/>
            </a:endParaRPr>
          </a:p>
        </p:txBody>
      </p:sp>
      <p:sp>
        <p:nvSpPr>
          <p:cNvPr id="79884" name="文本框 79883"/>
          <p:cNvSpPr txBox="1"/>
          <p:nvPr/>
        </p:nvSpPr>
        <p:spPr>
          <a:xfrm>
            <a:off x="1295400" y="2057400"/>
            <a:ext cx="1858963" cy="530225"/>
          </a:xfrm>
          <a:prstGeom prst="rect">
            <a:avLst/>
          </a:prstGeom>
          <a:solidFill>
            <a:srgbClr val="FFFFFF"/>
          </a:solidFill>
          <a:ln w="12700" cap="flat" cmpd="sng">
            <a:solidFill>
              <a:srgbClr val="000000"/>
            </a:solidFill>
            <a:prstDash val="solid"/>
            <a:miter/>
            <a:headEnd type="none" w="med" len="med"/>
            <a:tailEnd type="none" w="med" len="med"/>
          </a:ln>
        </p:spPr>
        <p:txBody>
          <a:bodyPr>
            <a:spAutoFit/>
          </a:bodyPr>
          <a:p>
            <a:r>
              <a:rPr lang="zh-CN" altLang="en-US" sz="1400" dirty="0">
                <a:latin typeface="Times New Roman" panose="02020603050405020304" pitchFamily="18" charset="0"/>
                <a:ea typeface="宋体" panose="02010600030101010101" pitchFamily="2" charset="-122"/>
              </a:rPr>
              <a:t>项目负责人根据</a:t>
            </a:r>
            <a:endParaRPr lang="zh-CN" altLang="en-US" sz="1400" dirty="0">
              <a:latin typeface="Times New Roman" panose="02020603050405020304" pitchFamily="18" charset="0"/>
              <a:ea typeface="宋体" panose="02010600030101010101" pitchFamily="2" charset="-122"/>
            </a:endParaRPr>
          </a:p>
          <a:p>
            <a:r>
              <a:rPr lang="zh-CN" altLang="en-US" sz="1400" dirty="0">
                <a:latin typeface="Times New Roman" panose="02020603050405020304" pitchFamily="18" charset="0"/>
                <a:ea typeface="宋体" panose="02010600030101010101" pitchFamily="2" charset="-122"/>
              </a:rPr>
              <a:t>需要调整预算</a:t>
            </a:r>
            <a:endParaRPr lang="zh-CN" altLang="en-US" sz="1400" dirty="0">
              <a:latin typeface="Tahoma" panose="020B0604030504040204" pitchFamily="34" charset="0"/>
              <a:ea typeface="宋体" panose="02010600030101010101" pitchFamily="2" charset="-122"/>
            </a:endParaRPr>
          </a:p>
        </p:txBody>
      </p:sp>
      <p:sp>
        <p:nvSpPr>
          <p:cNvPr id="79885" name="文本框 79884"/>
          <p:cNvSpPr txBox="1"/>
          <p:nvPr/>
        </p:nvSpPr>
        <p:spPr>
          <a:xfrm>
            <a:off x="3810000" y="2057400"/>
            <a:ext cx="1204913" cy="530225"/>
          </a:xfrm>
          <a:prstGeom prst="rect">
            <a:avLst/>
          </a:prstGeom>
          <a:solidFill>
            <a:srgbClr val="FFFFFF"/>
          </a:solidFill>
          <a:ln w="12700" cap="flat" cmpd="sng">
            <a:solidFill>
              <a:srgbClr val="000000"/>
            </a:solidFill>
            <a:prstDash val="solid"/>
            <a:miter/>
            <a:headEnd type="none" w="med" len="med"/>
            <a:tailEnd type="none" w="med" len="med"/>
          </a:ln>
        </p:spPr>
        <p:txBody>
          <a:bodyPr>
            <a:spAutoFit/>
          </a:bodyPr>
          <a:p>
            <a:pPr>
              <a:spcBef>
                <a:spcPts val="775"/>
              </a:spcBef>
              <a:spcAft>
                <a:spcPts val="775"/>
              </a:spcAft>
            </a:pPr>
            <a:r>
              <a:rPr lang="en-US" altLang="zh-CN" sz="1400" dirty="0">
                <a:latin typeface="Times New Roman" panose="02020603050405020304" pitchFamily="18" charset="0"/>
                <a:ea typeface="宋体" panose="02010600030101010101" pitchFamily="2" charset="-122"/>
              </a:rPr>
              <a:t>  </a:t>
            </a:r>
            <a:r>
              <a:rPr lang="zh-CN" altLang="en-US" sz="1400" dirty="0">
                <a:latin typeface="Times New Roman" panose="02020603050405020304" pitchFamily="18" charset="0"/>
                <a:ea typeface="宋体" panose="02010600030101010101" pitchFamily="2" charset="-122"/>
              </a:rPr>
              <a:t>社科处     审核 </a:t>
            </a:r>
            <a:endParaRPr lang="zh-CN" altLang="en-US" sz="1400" dirty="0">
              <a:latin typeface="Tahoma" panose="020B0604030504040204" pitchFamily="34" charset="0"/>
              <a:ea typeface="宋体" panose="02010600030101010101" pitchFamily="2" charset="-122"/>
            </a:endParaRPr>
          </a:p>
        </p:txBody>
      </p:sp>
      <p:sp>
        <p:nvSpPr>
          <p:cNvPr id="79886" name="文本框 79885"/>
          <p:cNvSpPr txBox="1"/>
          <p:nvPr/>
        </p:nvSpPr>
        <p:spPr>
          <a:xfrm>
            <a:off x="5715000" y="2014538"/>
            <a:ext cx="1857375" cy="530225"/>
          </a:xfrm>
          <a:prstGeom prst="rect">
            <a:avLst/>
          </a:prstGeom>
          <a:solidFill>
            <a:srgbClr val="FFFFFF"/>
          </a:solidFill>
          <a:ln w="12700" cap="flat" cmpd="sng">
            <a:solidFill>
              <a:srgbClr val="000000"/>
            </a:solidFill>
            <a:prstDash val="dash"/>
            <a:miter/>
            <a:headEnd type="none" w="med" len="med"/>
            <a:tailEnd type="none" w="med" len="med"/>
          </a:ln>
        </p:spPr>
        <p:txBody>
          <a:bodyPr>
            <a:spAutoFit/>
          </a:bodyPr>
          <a:p>
            <a:r>
              <a:rPr lang="zh-CN" altLang="en-US" sz="1400" dirty="0">
                <a:latin typeface="Times New Roman" panose="02020603050405020304" pitchFamily="18" charset="0"/>
                <a:ea typeface="宋体" panose="02010600030101010101" pitchFamily="2" charset="-122"/>
              </a:rPr>
              <a:t>需上报项目主管部门审批的，按规定报批</a:t>
            </a:r>
            <a:endParaRPr lang="zh-CN" altLang="en-US" sz="1400" dirty="0">
              <a:latin typeface="Tahoma" panose="020B0604030504040204" pitchFamily="34" charset="0"/>
              <a:ea typeface="宋体" panose="02010600030101010101" pitchFamily="2" charset="-122"/>
            </a:endParaRPr>
          </a:p>
        </p:txBody>
      </p:sp>
      <p:sp>
        <p:nvSpPr>
          <p:cNvPr id="79887" name="直接连接符 79886"/>
          <p:cNvSpPr/>
          <p:nvPr/>
        </p:nvSpPr>
        <p:spPr>
          <a:xfrm>
            <a:off x="3144838" y="2328863"/>
            <a:ext cx="663575" cy="0"/>
          </a:xfrm>
          <a:prstGeom prst="line">
            <a:avLst/>
          </a:prstGeom>
          <a:ln w="12700" cap="flat" cmpd="sng">
            <a:solidFill>
              <a:srgbClr val="000000"/>
            </a:solidFill>
            <a:prstDash val="solid"/>
            <a:headEnd type="none" w="med" len="med"/>
            <a:tailEnd type="triangle" w="med" len="med"/>
          </a:ln>
        </p:spPr>
      </p:sp>
      <p:sp>
        <p:nvSpPr>
          <p:cNvPr id="79888" name="直接连接符 79887"/>
          <p:cNvSpPr/>
          <p:nvPr/>
        </p:nvSpPr>
        <p:spPr>
          <a:xfrm>
            <a:off x="5029200" y="2286000"/>
            <a:ext cx="663575" cy="0"/>
          </a:xfrm>
          <a:prstGeom prst="line">
            <a:avLst/>
          </a:prstGeom>
          <a:ln w="12700" cap="flat" cmpd="sng">
            <a:solidFill>
              <a:srgbClr val="000000"/>
            </a:solidFill>
            <a:prstDash val="dash"/>
            <a:headEnd type="none" w="med" len="med"/>
            <a:tailEnd type="triangle" w="med" len="med"/>
          </a:ln>
        </p:spPr>
      </p:sp>
      <p:graphicFrame>
        <p:nvGraphicFramePr>
          <p:cNvPr id="79933" name="表格 79932"/>
          <p:cNvGraphicFramePr/>
          <p:nvPr/>
        </p:nvGraphicFramePr>
        <p:xfrm>
          <a:off x="608013" y="2971800"/>
          <a:ext cx="8153400" cy="3276600"/>
        </p:xfrm>
        <a:graphic>
          <a:graphicData uri="http://schemas.openxmlformats.org/drawingml/2006/table">
            <a:tbl>
              <a:tblPr/>
              <a:tblGrid>
                <a:gridCol w="1028700"/>
                <a:gridCol w="7124700"/>
              </a:tblGrid>
              <a:tr h="754063">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400" dirty="0">
                          <a:latin typeface="Times New Roman" panose="02020603050405020304" pitchFamily="18" charset="0"/>
                          <a:ea typeface="仿宋_GB2312" charset="-122"/>
                        </a:rPr>
                        <a:t>经费类型</a:t>
                      </a:r>
                      <a:endParaRPr lang="zh-CN" altLang="en-US" sz="14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400" dirty="0">
                          <a:latin typeface="Times New Roman" panose="02020603050405020304" pitchFamily="18" charset="0"/>
                          <a:ea typeface="仿宋_GB2312" charset="-122"/>
                        </a:rPr>
                        <a:t>调  整  规  定</a:t>
                      </a:r>
                      <a:endParaRPr lang="zh-CN" altLang="en-US" sz="14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63650">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400" dirty="0">
                          <a:latin typeface="Times New Roman" panose="02020603050405020304" pitchFamily="18" charset="0"/>
                          <a:ea typeface="仿宋_GB2312" charset="-122"/>
                        </a:rPr>
                        <a:t>中央财政科研经费</a:t>
                      </a:r>
                      <a:endParaRPr lang="zh-CN" altLang="en-US" sz="14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en-US" altLang="zh-CN" sz="1400" dirty="0">
                          <a:latin typeface="Times New Roman" panose="02020603050405020304" pitchFamily="18" charset="0"/>
                          <a:ea typeface="仿宋_GB2312" charset="-122"/>
                        </a:rPr>
                        <a:t>①</a:t>
                      </a:r>
                      <a:r>
                        <a:rPr lang="zh-CN" altLang="en-US" sz="1400" dirty="0">
                          <a:latin typeface="Times New Roman" panose="02020603050405020304" pitchFamily="18" charset="0"/>
                          <a:ea typeface="仿宋_GB2312" charset="-122"/>
                        </a:rPr>
                        <a:t>只调减不调增的科目：会议费</a:t>
                      </a:r>
                      <a:r>
                        <a:rPr lang="en-US" altLang="zh-CN" sz="1400" dirty="0">
                          <a:latin typeface="Times New Roman" panose="02020603050405020304" pitchFamily="18" charset="0"/>
                          <a:ea typeface="仿宋_GB2312" charset="-122"/>
                        </a:rPr>
                        <a:t>/</a:t>
                      </a:r>
                      <a:r>
                        <a:rPr lang="zh-CN" altLang="en-US" sz="1400" dirty="0">
                          <a:latin typeface="Times New Roman" panose="02020603050405020304" pitchFamily="18" charset="0"/>
                          <a:ea typeface="仿宋_GB2312" charset="-122"/>
                        </a:rPr>
                        <a:t>差旅费</a:t>
                      </a:r>
                      <a:r>
                        <a:rPr lang="en-US" altLang="zh-CN" sz="1400" dirty="0">
                          <a:latin typeface="Times New Roman" panose="02020603050405020304" pitchFamily="18" charset="0"/>
                          <a:ea typeface="仿宋_GB2312" charset="-122"/>
                        </a:rPr>
                        <a:t>/</a:t>
                      </a:r>
                      <a:r>
                        <a:rPr lang="zh-CN" altLang="en-US" sz="1400" dirty="0">
                          <a:latin typeface="Times New Roman" panose="02020603050405020304" pitchFamily="18" charset="0"/>
                          <a:ea typeface="仿宋_GB2312" charset="-122"/>
                        </a:rPr>
                        <a:t>国际合作与交流费、专家咨询费、劳务费；其他科目调整幅度超出其预算额度</a:t>
                      </a:r>
                      <a:r>
                        <a:rPr lang="en-US" altLang="zh-CN" sz="1400" dirty="0">
                          <a:latin typeface="Times New Roman" panose="02020603050405020304" pitchFamily="18" charset="0"/>
                          <a:ea typeface="仿宋_GB2312" charset="-122"/>
                        </a:rPr>
                        <a:t>10%</a:t>
                      </a:r>
                      <a:r>
                        <a:rPr lang="zh-CN" altLang="en-US" sz="1400" dirty="0">
                          <a:latin typeface="Times New Roman" panose="02020603050405020304" pitchFamily="18" charset="0"/>
                          <a:ea typeface="仿宋_GB2312" charset="-122"/>
                        </a:rPr>
                        <a:t>的，项目负责人调整预算，社科处审批；</a:t>
                      </a:r>
                      <a:endParaRPr lang="zh-CN" altLang="en-US" sz="1400" dirty="0">
                        <a:latin typeface="Times New Roman" panose="02020603050405020304" pitchFamily="18" charset="0"/>
                        <a:ea typeface="Times New Roman" panose="02020603050405020304" pitchFamily="18" charset="0"/>
                      </a:endParaRPr>
                    </a:p>
                    <a:p>
                      <a:pPr marL="0" lvl="0" indent="0" eaLnBrk="0" hangingPunct="0">
                        <a:spcBef>
                          <a:spcPct val="0"/>
                        </a:spcBef>
                        <a:buClrTx/>
                        <a:buNone/>
                      </a:pPr>
                      <a:r>
                        <a:rPr lang="en-US" altLang="zh-CN" sz="1400" dirty="0">
                          <a:latin typeface="Times New Roman" panose="02020603050405020304" pitchFamily="18" charset="0"/>
                          <a:ea typeface="仿宋_GB2312" charset="-122"/>
                        </a:rPr>
                        <a:t>②</a:t>
                      </a:r>
                      <a:r>
                        <a:rPr lang="zh-CN" altLang="en-US" sz="1400" dirty="0">
                          <a:latin typeface="Times New Roman" panose="02020603050405020304" pitchFamily="18" charset="0"/>
                          <a:ea typeface="仿宋_GB2312" charset="-122"/>
                        </a:rPr>
                        <a:t>会议费</a:t>
                      </a:r>
                      <a:r>
                        <a:rPr lang="en-US" altLang="zh-CN" sz="1400" dirty="0">
                          <a:latin typeface="Times New Roman" panose="02020603050405020304" pitchFamily="18" charset="0"/>
                          <a:ea typeface="仿宋_GB2312" charset="-122"/>
                        </a:rPr>
                        <a:t>/</a:t>
                      </a:r>
                      <a:r>
                        <a:rPr lang="zh-CN" altLang="en-US" sz="1400" dirty="0">
                          <a:latin typeface="Times New Roman" panose="02020603050405020304" pitchFamily="18" charset="0"/>
                          <a:ea typeface="仿宋_GB2312" charset="-122"/>
                        </a:rPr>
                        <a:t>差旅费</a:t>
                      </a:r>
                      <a:r>
                        <a:rPr lang="en-US" altLang="zh-CN" sz="1400" dirty="0">
                          <a:latin typeface="Times New Roman" panose="02020603050405020304" pitchFamily="18" charset="0"/>
                          <a:ea typeface="仿宋_GB2312" charset="-122"/>
                        </a:rPr>
                        <a:t>/</a:t>
                      </a:r>
                      <a:r>
                        <a:rPr lang="zh-CN" altLang="en-US" sz="1400" dirty="0">
                          <a:latin typeface="Times New Roman" panose="02020603050405020304" pitchFamily="18" charset="0"/>
                          <a:ea typeface="仿宋_GB2312" charset="-122"/>
                        </a:rPr>
                        <a:t>国际合作与交流费、专家咨询费、劳务费调增的，项目预算总额调整，增列外拨资金，需经社科处审核后上报主管部门审批，批准后方可调整；</a:t>
                      </a:r>
                      <a:endParaRPr lang="zh-CN" altLang="en-US" sz="14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58887">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400" dirty="0">
                          <a:latin typeface="Times New Roman" panose="02020603050405020304" pitchFamily="18" charset="0"/>
                          <a:ea typeface="仿宋_GB2312" charset="-122"/>
                        </a:rPr>
                        <a:t>省级财政科研经费</a:t>
                      </a:r>
                      <a:endParaRPr lang="zh-CN" altLang="en-US" sz="14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en-US" altLang="zh-CN" sz="1400" dirty="0">
                          <a:latin typeface="Times New Roman" panose="02020603050405020304" pitchFamily="18" charset="0"/>
                          <a:ea typeface="仿宋_GB2312" charset="-122"/>
                        </a:rPr>
                        <a:t>①</a:t>
                      </a:r>
                      <a:r>
                        <a:rPr lang="zh-CN" altLang="en-US" sz="1400" dirty="0">
                          <a:latin typeface="Times New Roman" panose="02020603050405020304" pitchFamily="18" charset="0"/>
                          <a:ea typeface="仿宋_GB2312" charset="-122"/>
                        </a:rPr>
                        <a:t>会议费、差旅费、国际交流合作费三项支出在不突破三项支出预算总额的前提下可调整使用，无需调整预算；</a:t>
                      </a:r>
                      <a:endParaRPr lang="zh-CN" altLang="en-US" sz="1400" dirty="0">
                        <a:latin typeface="Times New Roman" panose="02020603050405020304" pitchFamily="18" charset="0"/>
                        <a:ea typeface="Times New Roman" panose="02020603050405020304" pitchFamily="18" charset="0"/>
                      </a:endParaRPr>
                    </a:p>
                    <a:p>
                      <a:pPr marL="0" lvl="0" indent="0" eaLnBrk="0" hangingPunct="0">
                        <a:spcBef>
                          <a:spcPct val="0"/>
                        </a:spcBef>
                        <a:buClrTx/>
                        <a:buNone/>
                      </a:pPr>
                      <a:r>
                        <a:rPr lang="en-US" altLang="zh-CN" sz="1400" dirty="0">
                          <a:latin typeface="Times New Roman" panose="02020603050405020304" pitchFamily="18" charset="0"/>
                          <a:ea typeface="仿宋_GB2312" charset="-122"/>
                        </a:rPr>
                        <a:t>②</a:t>
                      </a:r>
                      <a:r>
                        <a:rPr lang="zh-CN" altLang="en-US" sz="1400" dirty="0">
                          <a:latin typeface="Times New Roman" panose="02020603050405020304" pitchFamily="18" charset="0"/>
                          <a:ea typeface="仿宋_GB2312" charset="-122"/>
                        </a:rPr>
                        <a:t>除会议费、差旅费、国际交流合作费以外的其余科目调整幅度超出其预算额度</a:t>
                      </a:r>
                      <a:r>
                        <a:rPr lang="en-US" altLang="zh-CN" sz="1400" dirty="0">
                          <a:latin typeface="Times New Roman" panose="02020603050405020304" pitchFamily="18" charset="0"/>
                          <a:ea typeface="仿宋_GB2312" charset="-122"/>
                        </a:rPr>
                        <a:t>10%</a:t>
                      </a:r>
                      <a:r>
                        <a:rPr lang="zh-CN" altLang="en-US" sz="1400" dirty="0">
                          <a:latin typeface="Times New Roman" panose="02020603050405020304" pitchFamily="18" charset="0"/>
                          <a:ea typeface="仿宋_GB2312" charset="-122"/>
                        </a:rPr>
                        <a:t>的，项目负责人调整预算，社科处审批；</a:t>
                      </a:r>
                      <a:endParaRPr lang="zh-CN" altLang="en-US" sz="14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med">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4" name="矩形 56323"/>
          <p:cNvSpPr/>
          <p:nvPr/>
        </p:nvSpPr>
        <p:spPr>
          <a:xfrm>
            <a:off x="2895600" y="990600"/>
            <a:ext cx="3176588" cy="641350"/>
          </a:xfrm>
          <a:prstGeom prst="rect">
            <a:avLst/>
          </a:prstGeom>
          <a:noFill/>
          <a:ln w="9525">
            <a:noFill/>
          </a:ln>
        </p:spPr>
        <p:txBody>
          <a:bodyPr wrap="none" anchor="ctr">
            <a:spAutoFit/>
          </a:bodyPr>
          <a:p>
            <a:pPr algn="l"/>
            <a:r>
              <a:rPr lang="zh-CN" altLang="en-US" b="1" dirty="0">
                <a:latin typeface="Tahoma" panose="020B0604030504040204" pitchFamily="34" charset="0"/>
                <a:ea typeface="黑体" panose="02010609060101010101" pitchFamily="49" charset="-122"/>
              </a:rPr>
              <a:t>无法取得合法票据支出申请表</a:t>
            </a:r>
            <a:endParaRPr lang="zh-CN" altLang="en-US" b="1" dirty="0">
              <a:latin typeface="Tahoma" panose="020B0604030504040204" pitchFamily="34" charset="0"/>
              <a:ea typeface="黑体" panose="02010609060101010101" pitchFamily="49" charset="-122"/>
            </a:endParaRPr>
          </a:p>
          <a:p>
            <a:pPr algn="l" eaLnBrk="0" hangingPunct="0"/>
            <a:endParaRPr lang="zh-CN" altLang="en-US" dirty="0">
              <a:latin typeface="Arial" panose="020B0604020202020204" pitchFamily="34" charset="0"/>
              <a:ea typeface="宋体" panose="02010600030101010101" pitchFamily="2" charset="-122"/>
            </a:endParaRPr>
          </a:p>
        </p:txBody>
      </p:sp>
      <p:graphicFrame>
        <p:nvGraphicFramePr>
          <p:cNvPr id="56487" name="内容占位符 56486"/>
          <p:cNvGraphicFramePr/>
          <p:nvPr>
            <p:ph/>
          </p:nvPr>
        </p:nvGraphicFramePr>
        <p:xfrm>
          <a:off x="914400" y="1905000"/>
          <a:ext cx="7804150" cy="4476750"/>
        </p:xfrm>
        <a:graphic>
          <a:graphicData uri="http://schemas.openxmlformats.org/drawingml/2006/table">
            <a:tbl>
              <a:tblPr/>
              <a:tblGrid>
                <a:gridCol w="457200"/>
                <a:gridCol w="1016000"/>
                <a:gridCol w="2871788"/>
                <a:gridCol w="1223962"/>
                <a:gridCol w="2235200"/>
              </a:tblGrid>
              <a:tr h="519113">
                <a:tc grid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ea typeface="仿宋_GB2312" charset="-122"/>
                        </a:rPr>
                        <a:t>项目名称</a:t>
                      </a:r>
                      <a:endParaRPr lang="zh-CN" altLang="en-US" sz="1800" dirty="0">
                        <a:latin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3">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19112">
                <a:tc grid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ea typeface="仿宋_GB2312" charset="-122"/>
                        </a:rPr>
                        <a:t>项目编号</a:t>
                      </a:r>
                      <a:endParaRPr lang="zh-CN" altLang="en-US" sz="1800" dirty="0">
                        <a:latin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en-US" altLang="zh-CN" sz="1200" dirty="0">
                          <a:latin typeface="Times New Roman" panose="02020603050405020304" pitchFamily="18" charset="0"/>
                          <a:ea typeface="仿宋_GB2312" charset="-122"/>
                        </a:rPr>
                        <a:t>       </a:t>
                      </a:r>
                      <a:endParaRPr lang="zh-CN" altLang="en-US" sz="1800" dirty="0">
                        <a:latin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ea typeface="仿宋_GB2312" charset="-122"/>
                        </a:rPr>
                        <a:t>项目负责人</a:t>
                      </a:r>
                      <a:endParaRPr lang="zh-CN" altLang="en-US" sz="1800" dirty="0">
                        <a:latin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9113">
                <a:tc grid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ea typeface="仿宋_GB2312" charset="-122"/>
                        </a:rPr>
                        <a:t>项目类别</a:t>
                      </a:r>
                      <a:endParaRPr lang="zh-CN" altLang="en-US" sz="1800" dirty="0">
                        <a:latin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ea typeface="仿宋_GB2312" charset="-122"/>
                        </a:rPr>
                        <a:t>项目经费</a:t>
                      </a:r>
                      <a:endParaRPr lang="zh-CN" altLang="en-US" sz="1800" dirty="0">
                        <a:latin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en-US" altLang="zh-CN" sz="1200" dirty="0">
                          <a:latin typeface="Times New Roman" panose="02020603050405020304" pitchFamily="18" charset="0"/>
                          <a:ea typeface="仿宋_GB2312" charset="-122"/>
                        </a:rPr>
                        <a:t>              </a:t>
                      </a:r>
                      <a:r>
                        <a:rPr lang="zh-CN" altLang="en-US" sz="1200" dirty="0">
                          <a:latin typeface="Times New Roman" panose="02020603050405020304" pitchFamily="18" charset="0"/>
                          <a:ea typeface="仿宋_GB2312" charset="-122"/>
                        </a:rPr>
                        <a:t>万</a:t>
                      </a:r>
                      <a:endParaRPr lang="zh-CN" altLang="en-US" sz="1800" dirty="0">
                        <a:latin typeface="Arial" panose="020B0604020202020204" pitchFamily="34" charset="0"/>
                      </a:endParaRPr>
                    </a:p>
                  </a:txBody>
                  <a:tcPr marL="90000" marR="90000" marT="46800" marB="46800" anchor="ctr" anchorCtr="1">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16112">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ea typeface="仿宋_GB2312" charset="-122"/>
                        </a:rPr>
                        <a:t>事项</a:t>
                      </a:r>
                      <a:endParaRPr lang="zh-CN" altLang="en-US" sz="1000" dirty="0">
                        <a:latin typeface="Times New Roman" panose="02020603050405020304" pitchFamily="18" charset="0"/>
                        <a:ea typeface="Times New Roman" panose="02020603050405020304" pitchFamily="18" charset="0"/>
                      </a:endParaRPr>
                    </a:p>
                    <a:p>
                      <a:pPr marL="0" lvl="0" indent="0" eaLnBrk="0" hangingPunct="0">
                        <a:spcBef>
                          <a:spcPct val="0"/>
                        </a:spcBef>
                        <a:buClrTx/>
                        <a:buNone/>
                      </a:pPr>
                      <a:r>
                        <a:rPr lang="zh-CN" altLang="en-US" sz="1200" dirty="0">
                          <a:latin typeface="Times New Roman" panose="02020603050405020304" pitchFamily="18" charset="0"/>
                          <a:ea typeface="仿宋_GB2312" charset="-122"/>
                        </a:rPr>
                        <a:t>说</a:t>
                      </a:r>
                      <a:endParaRPr lang="zh-CN" altLang="en-US" sz="1000" dirty="0">
                        <a:latin typeface="Times New Roman" panose="02020603050405020304" pitchFamily="18" charset="0"/>
                        <a:ea typeface="Times New Roman" panose="02020603050405020304" pitchFamily="18" charset="0"/>
                      </a:endParaRPr>
                    </a:p>
                    <a:p>
                      <a:pPr marL="0" lvl="0" indent="0" eaLnBrk="0" hangingPunct="0">
                        <a:spcBef>
                          <a:spcPct val="0"/>
                        </a:spcBef>
                        <a:buClrTx/>
                        <a:buNone/>
                      </a:pPr>
                      <a:r>
                        <a:rPr lang="zh-CN" altLang="en-US" sz="1200" dirty="0">
                          <a:latin typeface="Times New Roman" panose="02020603050405020304" pitchFamily="18" charset="0"/>
                          <a:ea typeface="仿宋_GB2312" charset="-122"/>
                        </a:rPr>
                        <a:t>明</a:t>
                      </a:r>
                      <a:endParaRPr lang="zh-CN" altLang="en-US" sz="1000" dirty="0">
                        <a:latin typeface="Times New Roman" panose="02020603050405020304" pitchFamily="18" charset="0"/>
                        <a:ea typeface="Times New Roman" panose="02020603050405020304" pitchFamily="18"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ea typeface="仿宋_GB2312" charset="-122"/>
                        </a:rPr>
                        <a:t>需写明调研时间、地点，调研对象、人数，支付费用或购买原材料的有关情况；</a:t>
                      </a:r>
                      <a:endParaRPr lang="zh-CN" altLang="en-US" sz="1000" dirty="0">
                        <a:latin typeface="Times New Roman" panose="02020603050405020304" pitchFamily="18" charset="0"/>
                        <a:ea typeface="Times New Roman" panose="02020603050405020304" pitchFamily="18" charset="0"/>
                      </a:endParaRPr>
                    </a:p>
                    <a:p>
                      <a:pPr marL="0" lvl="0" indent="0" eaLnBrk="0" hangingPunct="0">
                        <a:spcBef>
                          <a:spcPct val="0"/>
                        </a:spcBef>
                        <a:buClrTx/>
                        <a:buNone/>
                      </a:pPr>
                      <a:r>
                        <a:rPr lang="zh-CN" altLang="en-US" sz="1200" dirty="0">
                          <a:latin typeface="Times New Roman" panose="02020603050405020304" pitchFamily="18" charset="0"/>
                          <a:ea typeface="仿宋_GB2312" charset="-122"/>
                        </a:rPr>
                        <a:t>                                   </a:t>
                      </a:r>
                      <a:endParaRPr lang="zh-CN" altLang="en-US" sz="1200" dirty="0">
                        <a:latin typeface="Times New Roman" panose="02020603050405020304" pitchFamily="18" charset="0"/>
                        <a:ea typeface="仿宋_GB2312" charset="-122"/>
                      </a:endParaRPr>
                    </a:p>
                    <a:p>
                      <a:pPr marL="0" lvl="0" indent="0" eaLnBrk="0" hangingPunct="0">
                        <a:spcBef>
                          <a:spcPct val="0"/>
                        </a:spcBef>
                        <a:buClrTx/>
                        <a:buNone/>
                      </a:pPr>
                      <a:endParaRPr lang="zh-CN" altLang="en-US" sz="1200" dirty="0">
                        <a:latin typeface="Times New Roman" panose="02020603050405020304" pitchFamily="18" charset="0"/>
                        <a:ea typeface="仿宋_GB2312" charset="-122"/>
                      </a:endParaRPr>
                    </a:p>
                    <a:p>
                      <a:pPr marL="0" lvl="0" indent="0" eaLnBrk="0" hangingPunct="0">
                        <a:spcBef>
                          <a:spcPct val="0"/>
                        </a:spcBef>
                        <a:buClrTx/>
                        <a:buNone/>
                      </a:pPr>
                      <a:endParaRPr lang="zh-CN" altLang="en-US" sz="1200" dirty="0">
                        <a:latin typeface="Times New Roman" panose="02020603050405020304" pitchFamily="18" charset="0"/>
                        <a:ea typeface="仿宋_GB2312" charset="-122"/>
                      </a:endParaRPr>
                    </a:p>
                    <a:p>
                      <a:pPr marL="0" lvl="0" indent="0" eaLnBrk="0" hangingPunct="0">
                        <a:spcBef>
                          <a:spcPct val="0"/>
                        </a:spcBef>
                        <a:buClrTx/>
                        <a:buNone/>
                      </a:pPr>
                      <a:endParaRPr lang="zh-CN" altLang="en-US" sz="1200" dirty="0">
                        <a:latin typeface="Times New Roman" panose="02020603050405020304" pitchFamily="18" charset="0"/>
                        <a:ea typeface="仿宋_GB2312" charset="-122"/>
                      </a:endParaRPr>
                    </a:p>
                    <a:p>
                      <a:pPr marL="0" lvl="0" indent="0" eaLnBrk="0" hangingPunct="0">
                        <a:spcBef>
                          <a:spcPct val="0"/>
                        </a:spcBef>
                        <a:buClrTx/>
                        <a:buNone/>
                      </a:pPr>
                      <a:endParaRPr lang="zh-CN" altLang="en-US" sz="1200" dirty="0">
                        <a:latin typeface="Times New Roman" panose="02020603050405020304" pitchFamily="18" charset="0"/>
                        <a:ea typeface="仿宋_GB2312" charset="-122"/>
                      </a:endParaRPr>
                    </a:p>
                    <a:p>
                      <a:pPr marL="0" lvl="0" indent="0" eaLnBrk="0" hangingPunct="0">
                        <a:spcBef>
                          <a:spcPct val="0"/>
                        </a:spcBef>
                        <a:buClrTx/>
                        <a:buNone/>
                      </a:pPr>
                      <a:endParaRPr lang="zh-CN" altLang="en-US" sz="1200" dirty="0">
                        <a:latin typeface="Times New Roman" panose="02020603050405020304" pitchFamily="18" charset="0"/>
                        <a:ea typeface="仿宋_GB2312" charset="-122"/>
                      </a:endParaRPr>
                    </a:p>
                    <a:p>
                      <a:pPr marL="0" lvl="0" indent="0" eaLnBrk="0" hangingPunct="0">
                        <a:spcBef>
                          <a:spcPct val="0"/>
                        </a:spcBef>
                        <a:buClrTx/>
                        <a:buNone/>
                      </a:pPr>
                      <a:endParaRPr lang="zh-CN" altLang="en-US" sz="1200" dirty="0">
                        <a:latin typeface="Times New Roman" panose="02020603050405020304" pitchFamily="18" charset="0"/>
                        <a:ea typeface="仿宋_GB2312" charset="-122"/>
                      </a:endParaRPr>
                    </a:p>
                    <a:p>
                      <a:pPr marL="0" lvl="0" indent="0" eaLnBrk="0" hangingPunct="0">
                        <a:spcBef>
                          <a:spcPct val="0"/>
                        </a:spcBef>
                        <a:buClrTx/>
                        <a:buNone/>
                      </a:pPr>
                      <a:r>
                        <a:rPr lang="zh-CN" altLang="en-US" sz="1200" dirty="0">
                          <a:latin typeface="Times New Roman" panose="02020603050405020304" pitchFamily="18" charset="0"/>
                          <a:ea typeface="仿宋_GB2312" charset="-122"/>
                        </a:rPr>
                        <a:t>                                                                                                   项目负责人：            （签名）</a:t>
                      </a:r>
                      <a:endParaRPr lang="zh-CN" altLang="en-US" sz="1000" dirty="0">
                        <a:latin typeface="Times New Roman" panose="02020603050405020304" pitchFamily="18" charset="0"/>
                        <a:ea typeface="Times New Roman" panose="02020603050405020304" pitchFamily="18" charset="0"/>
                      </a:endParaRPr>
                    </a:p>
                    <a:p>
                      <a:pPr marL="0" lvl="0" indent="0" eaLnBrk="0" hangingPunct="0">
                        <a:spcBef>
                          <a:spcPct val="0"/>
                        </a:spcBef>
                        <a:buClrTx/>
                        <a:buNone/>
                      </a:pPr>
                      <a:r>
                        <a:rPr lang="zh-CN" altLang="en-US" sz="1200" dirty="0">
                          <a:latin typeface="Times New Roman" panose="02020603050405020304" pitchFamily="18" charset="0"/>
                          <a:ea typeface="仿宋_GB2312" charset="-122"/>
                        </a:rPr>
                        <a:t>                                                                                                                                年   月   日</a:t>
                      </a:r>
                      <a:endParaRPr lang="zh-CN" altLang="en-US" sz="1000" dirty="0">
                        <a:latin typeface="Times New Roman" panose="02020603050405020304" pitchFamily="18" charset="0"/>
                        <a:ea typeface="Times New Roman" panose="02020603050405020304" pitchFamily="18"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003300">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Times New Roman" panose="02020603050405020304" pitchFamily="18" charset="0"/>
                          <a:ea typeface="仿宋_GB2312" charset="-122"/>
                        </a:rPr>
                        <a:t>单位意见</a:t>
                      </a:r>
                      <a:endParaRPr lang="zh-CN" altLang="en-US" sz="1800"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en-US" altLang="zh-CN" sz="1200" dirty="0">
                          <a:latin typeface="Times New Roman" panose="02020603050405020304" pitchFamily="18" charset="0"/>
                          <a:ea typeface="仿宋_GB2312" charset="-122"/>
                        </a:rPr>
                        <a:t>        </a:t>
                      </a:r>
                      <a:endParaRPr lang="en-US" altLang="zh-CN" sz="1200" dirty="0">
                        <a:latin typeface="Times New Roman" panose="02020603050405020304" pitchFamily="18" charset="0"/>
                        <a:ea typeface="仿宋_GB2312" charset="-122"/>
                      </a:endParaRPr>
                    </a:p>
                    <a:p>
                      <a:pPr marL="0" lvl="0" indent="0">
                        <a:spcBef>
                          <a:spcPct val="0"/>
                        </a:spcBef>
                        <a:buClrTx/>
                        <a:buNone/>
                      </a:pPr>
                      <a:endParaRPr lang="en-US" altLang="zh-CN" sz="1200" dirty="0">
                        <a:latin typeface="Times New Roman" panose="02020603050405020304" pitchFamily="18" charset="0"/>
                        <a:ea typeface="仿宋_GB2312" charset="-122"/>
                      </a:endParaRPr>
                    </a:p>
                    <a:p>
                      <a:pPr marL="0" lvl="0" indent="0">
                        <a:spcBef>
                          <a:spcPct val="0"/>
                        </a:spcBef>
                        <a:buClrTx/>
                        <a:buNone/>
                      </a:pPr>
                      <a:endParaRPr lang="en-US" altLang="zh-CN" sz="1200" dirty="0">
                        <a:latin typeface="Times New Roman" panose="02020603050405020304" pitchFamily="18" charset="0"/>
                        <a:ea typeface="仿宋_GB2312" charset="-122"/>
                      </a:endParaRPr>
                    </a:p>
                    <a:p>
                      <a:pPr marL="0" lvl="0" indent="0">
                        <a:spcBef>
                          <a:spcPct val="0"/>
                        </a:spcBef>
                        <a:buClrTx/>
                        <a:buNone/>
                      </a:pPr>
                      <a:r>
                        <a:rPr lang="en-US" altLang="zh-CN" sz="1200" dirty="0">
                          <a:latin typeface="Times New Roman" panose="02020603050405020304" pitchFamily="18" charset="0"/>
                          <a:ea typeface="仿宋_GB2312" charset="-122"/>
                        </a:rPr>
                        <a:t>               </a:t>
                      </a:r>
                      <a:r>
                        <a:rPr lang="zh-CN" altLang="en-US" sz="1200" dirty="0">
                          <a:latin typeface="Times New Roman" panose="02020603050405020304" pitchFamily="18" charset="0"/>
                          <a:ea typeface="仿宋_GB2312" charset="-122"/>
                        </a:rPr>
                        <a:t>单位公章                                                                     单位负责人：                                              </a:t>
                      </a:r>
                      <a:endParaRPr lang="zh-CN" altLang="en-US" sz="1000" dirty="0">
                        <a:latin typeface="Times New Roman" panose="02020603050405020304" pitchFamily="18" charset="0"/>
                        <a:ea typeface="Times New Roman" panose="02020603050405020304" pitchFamily="18" charset="0"/>
                      </a:endParaRPr>
                    </a:p>
                    <a:p>
                      <a:pPr marL="0" lvl="0" indent="0" eaLnBrk="0" hangingPunct="0">
                        <a:spcBef>
                          <a:spcPct val="0"/>
                        </a:spcBef>
                        <a:buClrTx/>
                        <a:buNone/>
                      </a:pPr>
                      <a:r>
                        <a:rPr lang="zh-CN" altLang="en-US" sz="1200" dirty="0">
                          <a:latin typeface="Times New Roman" panose="02020603050405020304" pitchFamily="18" charset="0"/>
                          <a:ea typeface="仿宋_GB2312" charset="-122"/>
                        </a:rPr>
                        <a:t>                                      </a:t>
                      </a:r>
                      <a:endParaRPr lang="zh-CN" altLang="en-US" sz="1800"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
        <p:nvSpPr>
          <p:cNvPr id="56488" name="矩形 56487"/>
          <p:cNvSpPr/>
          <p:nvPr/>
        </p:nvSpPr>
        <p:spPr>
          <a:xfrm>
            <a:off x="8305800" y="0"/>
            <a:ext cx="838200" cy="396875"/>
          </a:xfrm>
          <a:prstGeom prst="rect">
            <a:avLst/>
          </a:prstGeom>
          <a:solidFill>
            <a:srgbClr val="FF99CC"/>
          </a:solidFill>
          <a:ln w="9525">
            <a:noFill/>
          </a:ln>
        </p:spPr>
        <p:txBody>
          <a:bodyPr>
            <a:spAutoFit/>
          </a:bodyPr>
          <a:p>
            <a:pPr algn="l"/>
            <a:r>
              <a:rPr lang="zh-CN" altLang="en-US" sz="2000" dirty="0">
                <a:solidFill>
                  <a:schemeClr val="tx2"/>
                </a:solidFill>
                <a:latin typeface="Tahoma" panose="020B0604030504040204" pitchFamily="34" charset="0"/>
                <a:ea typeface="黑体" panose="02010609060101010101" pitchFamily="49" charset="-122"/>
              </a:rPr>
              <a:t>附件</a:t>
            </a:r>
            <a:r>
              <a:rPr lang="en-US" altLang="zh-CN" sz="2000">
                <a:solidFill>
                  <a:schemeClr val="tx2"/>
                </a:solidFill>
                <a:latin typeface="Tahoma" panose="020B0604030504040204" pitchFamily="34" charset="0"/>
                <a:ea typeface="黑体" panose="02010609060101010101" pitchFamily="49" charset="-122"/>
              </a:rPr>
              <a:t>5</a:t>
            </a:r>
            <a:endParaRPr lang="en-US" altLang="zh-CN" sz="2000">
              <a:solidFill>
                <a:schemeClr val="tx2"/>
              </a:solidFill>
              <a:latin typeface="Tahoma" panose="020B0604030504040204" pitchFamily="34" charset="0"/>
              <a:ea typeface="黑体" panose="02010609060101010101" pitchFamily="49" charset="-122"/>
            </a:endParaRPr>
          </a:p>
        </p:txBody>
      </p:sp>
    </p:spTree>
  </p:cSld>
  <p:clrMapOvr>
    <a:masterClrMapping/>
  </p:clrMapOvr>
  <p:transition spd="med">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93" name="直接连接符 13592"/>
          <p:cNvSpPr/>
          <p:nvPr/>
        </p:nvSpPr>
        <p:spPr>
          <a:xfrm>
            <a:off x="4038600" y="2214563"/>
            <a:ext cx="0" cy="0"/>
          </a:xfrm>
          <a:prstGeom prst="line">
            <a:avLst/>
          </a:prstGeom>
          <a:ln w="12700" cap="rnd" cmpd="sng">
            <a:solidFill>
              <a:srgbClr val="000000"/>
            </a:solidFill>
            <a:prstDash val="solid"/>
            <a:headEnd type="none" w="med" len="med"/>
            <a:tailEnd type="none" w="med" len="med"/>
          </a:ln>
        </p:spPr>
      </p:sp>
      <p:sp>
        <p:nvSpPr>
          <p:cNvPr id="13594" name="直接连接符 13593"/>
          <p:cNvSpPr/>
          <p:nvPr/>
        </p:nvSpPr>
        <p:spPr>
          <a:xfrm>
            <a:off x="4038600" y="2606675"/>
            <a:ext cx="0" cy="0"/>
          </a:xfrm>
          <a:prstGeom prst="line">
            <a:avLst/>
          </a:prstGeom>
          <a:ln w="12700" cap="rnd" cmpd="sng">
            <a:solidFill>
              <a:srgbClr val="000000"/>
            </a:solidFill>
            <a:prstDash val="solid"/>
            <a:headEnd type="none" w="med" len="med"/>
            <a:tailEnd type="none" w="med" len="med"/>
          </a:ln>
        </p:spPr>
      </p:sp>
      <p:graphicFrame>
        <p:nvGraphicFramePr>
          <p:cNvPr id="13927" name="表格 13926"/>
          <p:cNvGraphicFramePr/>
          <p:nvPr/>
        </p:nvGraphicFramePr>
        <p:xfrm>
          <a:off x="762000" y="1066800"/>
          <a:ext cx="8001000" cy="5386388"/>
        </p:xfrm>
        <a:graphic>
          <a:graphicData uri="http://schemas.openxmlformats.org/drawingml/2006/table">
            <a:tbl>
              <a:tblPr/>
              <a:tblGrid>
                <a:gridCol w="1752600"/>
                <a:gridCol w="609600"/>
                <a:gridCol w="679450"/>
                <a:gridCol w="1189038"/>
                <a:gridCol w="233362"/>
                <a:gridCol w="1552575"/>
                <a:gridCol w="915988"/>
                <a:gridCol w="1068387"/>
              </a:tblGrid>
              <a:tr h="517525">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项目名称</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项目编号</a:t>
                      </a:r>
                      <a:endParaRPr lang="zh-CN" altLang="en-US"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517525">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项目类别</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endParaRPr lang="zh-CN" altLang="en-US"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经费来源</a:t>
                      </a:r>
                      <a:endParaRPr lang="zh-CN" altLang="en-US"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517525">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项目执行期限</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本次发放时段</a:t>
                      </a:r>
                      <a:endParaRPr lang="zh-CN" altLang="en-US"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en-US" altLang="zh-CN" sz="1200" dirty="0">
                          <a:latin typeface="Times New Roman" panose="02020603050405020304" pitchFamily="18" charset="0"/>
                          <a:ea typeface="仿宋_GB2312" charset="-122"/>
                        </a:rPr>
                        <a:t>□</a:t>
                      </a:r>
                      <a:r>
                        <a:rPr lang="zh-CN" altLang="en-US" sz="1200" dirty="0">
                          <a:latin typeface="Times New Roman" panose="02020603050405020304" pitchFamily="18" charset="0"/>
                          <a:ea typeface="仿宋_GB2312" charset="-122"/>
                        </a:rPr>
                        <a:t>项目立项后</a:t>
                      </a:r>
                      <a:endParaRPr lang="zh-CN" altLang="en-US" sz="1000" dirty="0">
                        <a:ea typeface="Times New Roman" panose="02020603050405020304" pitchFamily="18" charset="0"/>
                      </a:endParaRPr>
                    </a:p>
                    <a:p>
                      <a:pPr marL="0" lvl="0" indent="0" eaLnBrk="0" hangingPunct="0">
                        <a:spcBef>
                          <a:spcPct val="0"/>
                        </a:spcBef>
                        <a:buClrTx/>
                        <a:buNone/>
                      </a:pPr>
                      <a:r>
                        <a:rPr lang="en-US" altLang="zh-CN" sz="1200" dirty="0">
                          <a:latin typeface="Times New Roman" panose="02020603050405020304" pitchFamily="18" charset="0"/>
                          <a:ea typeface="仿宋_GB2312" charset="-122"/>
                        </a:rPr>
                        <a:t>□</a:t>
                      </a:r>
                      <a:r>
                        <a:rPr lang="zh-CN" altLang="en-US" sz="1200" dirty="0">
                          <a:latin typeface="Times New Roman" panose="02020603050405020304" pitchFamily="18" charset="0"/>
                          <a:ea typeface="仿宋_GB2312" charset="-122"/>
                        </a:rPr>
                        <a:t>结题验收后</a:t>
                      </a:r>
                      <a:endParaRPr lang="zh-CN" altLang="en-US"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273050">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绩效支出预算总额</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4">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r">
                        <a:spcBef>
                          <a:spcPct val="0"/>
                        </a:spcBef>
                        <a:buClrTx/>
                        <a:buNone/>
                      </a:pPr>
                      <a:r>
                        <a:rPr lang="zh-CN" altLang="en-US" sz="1200" dirty="0">
                          <a:latin typeface="Times New Roman" panose="02020603050405020304" pitchFamily="18" charset="0"/>
                          <a:ea typeface="楷体_GB2312"/>
                        </a:rPr>
                        <a:t>元</a:t>
                      </a:r>
                      <a:endParaRPr lang="zh-CN" altLang="en-US" sz="1800" dirty="0">
                        <a:latin typeface="Arial" panose="020B0604020202020204" pitchFamily="34" charset="0"/>
                        <a:ea typeface="楷体_GB231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本次发放总额</a:t>
                      </a:r>
                      <a:endParaRPr lang="zh-CN" altLang="en-US"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r">
                        <a:spcBef>
                          <a:spcPct val="0"/>
                        </a:spcBef>
                        <a:buClrTx/>
                        <a:buNone/>
                      </a:pPr>
                      <a:r>
                        <a:rPr lang="zh-CN" altLang="en-US" sz="1200" dirty="0">
                          <a:latin typeface="Times New Roman" panose="02020603050405020304" pitchFamily="18" charset="0"/>
                          <a:ea typeface="楷体_GB2312"/>
                        </a:rPr>
                        <a:t>元</a:t>
                      </a:r>
                      <a:endParaRPr lang="zh-CN" altLang="en-US" sz="1800" dirty="0">
                        <a:latin typeface="Arial" panose="020B0604020202020204" pitchFamily="34" charset="0"/>
                        <a:ea typeface="楷体_GB2312"/>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455613">
                <a:tc rowSpan="3">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发放情况</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序号</a:t>
                      </a:r>
                      <a:endParaRPr lang="zh-CN" altLang="en-US"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工号</a:t>
                      </a:r>
                      <a:endParaRPr lang="zh-CN" altLang="en-US"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姓名</a:t>
                      </a:r>
                      <a:endParaRPr lang="zh-CN" altLang="en-US"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承担主要工作</a:t>
                      </a:r>
                      <a:endParaRPr lang="zh-CN" altLang="en-US"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发放金额（元）</a:t>
                      </a:r>
                      <a:endParaRPr lang="zh-CN" altLang="en-US"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签名</a:t>
                      </a:r>
                      <a:endParaRPr lang="zh-CN" altLang="en-US" sz="1800" dirty="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en-US" altLang="zh-CN" sz="1200">
                          <a:latin typeface="Times New Roman" panose="02020603050405020304" pitchFamily="18" charset="0"/>
                        </a:rPr>
                        <a:t>1</a:t>
                      </a:r>
                      <a:endParaRPr lang="zh-CN" altLang="en-US" sz="180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vMerge="1">
                  <a:tcP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en-US" altLang="zh-CN" sz="1200">
                          <a:latin typeface="Times New Roman" panose="02020603050405020304" pitchFamily="18" charset="0"/>
                        </a:rPr>
                        <a:t>2</a:t>
                      </a:r>
                      <a:endParaRPr lang="zh-CN" altLang="en-US" sz="1800">
                        <a:latin typeface="Arial" panose="020B0604020202020204" pitchFamily="34"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17525">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项目负责人意见</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7">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517525">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所在单位意见</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7">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517525">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社科处意见</a:t>
                      </a:r>
                      <a:endParaRPr lang="zh-CN" altLang="en-US" sz="1200" dirty="0">
                        <a:latin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7">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517525">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Times New Roman" panose="02020603050405020304" pitchFamily="18" charset="0"/>
                        </a:rPr>
                        <a:t>计财处意见</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7">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bl>
          </a:graphicData>
        </a:graphic>
      </p:graphicFrame>
      <p:sp>
        <p:nvSpPr>
          <p:cNvPr id="13912" name="矩形 13911"/>
          <p:cNvSpPr/>
          <p:nvPr/>
        </p:nvSpPr>
        <p:spPr>
          <a:xfrm>
            <a:off x="3276600" y="381000"/>
            <a:ext cx="2716213" cy="366713"/>
          </a:xfrm>
          <a:prstGeom prst="rect">
            <a:avLst/>
          </a:prstGeom>
          <a:noFill/>
          <a:ln w="9525">
            <a:noFill/>
          </a:ln>
        </p:spPr>
        <p:txBody>
          <a:bodyPr wrap="none" anchor="ctr">
            <a:spAutoFit/>
          </a:bodyPr>
          <a:p>
            <a:r>
              <a:rPr lang="zh-CN" altLang="en-US" b="1" dirty="0">
                <a:latin typeface="Tahoma" panose="020B0604030504040204" pitchFamily="34" charset="0"/>
                <a:ea typeface="黑体" panose="02010609060101010101" pitchFamily="49" charset="-122"/>
              </a:rPr>
              <a:t>科研项目绩效支出申请表</a:t>
            </a:r>
            <a:endParaRPr lang="zh-CN" altLang="en-US" b="1" dirty="0">
              <a:latin typeface="Tahoma" panose="020B0604030504040204" pitchFamily="34" charset="0"/>
              <a:ea typeface="黑体" panose="02010609060101010101" pitchFamily="49" charset="-122"/>
            </a:endParaRPr>
          </a:p>
        </p:txBody>
      </p:sp>
      <p:sp>
        <p:nvSpPr>
          <p:cNvPr id="13914" name="矩形 13913"/>
          <p:cNvSpPr/>
          <p:nvPr/>
        </p:nvSpPr>
        <p:spPr>
          <a:xfrm>
            <a:off x="8305800" y="0"/>
            <a:ext cx="838200" cy="396875"/>
          </a:xfrm>
          <a:prstGeom prst="rect">
            <a:avLst/>
          </a:prstGeom>
          <a:solidFill>
            <a:srgbClr val="FF99CC"/>
          </a:solidFill>
          <a:ln w="9525">
            <a:noFill/>
          </a:ln>
        </p:spPr>
        <p:txBody>
          <a:bodyPr>
            <a:spAutoFit/>
          </a:bodyPr>
          <a:p>
            <a:pPr algn="l"/>
            <a:r>
              <a:rPr lang="zh-CN" altLang="en-US" sz="2000" dirty="0">
                <a:solidFill>
                  <a:schemeClr val="tx2"/>
                </a:solidFill>
                <a:latin typeface="Tahoma" panose="020B0604030504040204" pitchFamily="34" charset="0"/>
                <a:ea typeface="黑体" panose="02010609060101010101" pitchFamily="49" charset="-122"/>
              </a:rPr>
              <a:t>附件</a:t>
            </a:r>
            <a:r>
              <a:rPr lang="en-US" altLang="zh-CN" sz="2000">
                <a:solidFill>
                  <a:schemeClr val="tx2"/>
                </a:solidFill>
                <a:latin typeface="Tahoma" panose="020B0604030504040204" pitchFamily="34" charset="0"/>
                <a:ea typeface="黑体" panose="02010609060101010101" pitchFamily="49" charset="-122"/>
              </a:rPr>
              <a:t>6</a:t>
            </a:r>
            <a:endParaRPr lang="en-US" altLang="zh-CN" sz="2000">
              <a:solidFill>
                <a:schemeClr val="tx2"/>
              </a:solidFill>
              <a:latin typeface="Tahoma" panose="020B0604030504040204" pitchFamily="34" charset="0"/>
              <a:ea typeface="黑体" panose="02010609060101010101" pitchFamily="49" charset="-122"/>
            </a:endParaRPr>
          </a:p>
        </p:txBody>
      </p:sp>
    </p:spTree>
  </p:cSld>
  <p:clrMapOvr>
    <a:masterClrMapping/>
  </p:clrMapOvr>
  <p:transition spd="med">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679" name="直接连接符 65678"/>
          <p:cNvSpPr/>
          <p:nvPr/>
        </p:nvSpPr>
        <p:spPr>
          <a:xfrm>
            <a:off x="-2019300" y="-541337"/>
            <a:ext cx="0" cy="0"/>
          </a:xfrm>
          <a:prstGeom prst="line">
            <a:avLst/>
          </a:prstGeom>
          <a:ln w="12700" cap="rnd" cmpd="sng">
            <a:solidFill>
              <a:srgbClr val="000000"/>
            </a:solidFill>
            <a:prstDash val="solid"/>
            <a:headEnd type="none" w="med" len="med"/>
            <a:tailEnd type="none" w="med" len="med"/>
          </a:ln>
        </p:spPr>
      </p:sp>
      <p:sp>
        <p:nvSpPr>
          <p:cNvPr id="65680" name="直接连接符 65679"/>
          <p:cNvSpPr/>
          <p:nvPr/>
        </p:nvSpPr>
        <p:spPr>
          <a:xfrm>
            <a:off x="-1228725" y="-541337"/>
            <a:ext cx="0" cy="0"/>
          </a:xfrm>
          <a:prstGeom prst="line">
            <a:avLst/>
          </a:prstGeom>
          <a:ln w="12700" cap="rnd" cmpd="sng">
            <a:solidFill>
              <a:srgbClr val="000000"/>
            </a:solidFill>
            <a:prstDash val="solid"/>
            <a:headEnd type="none" w="med" len="med"/>
            <a:tailEnd type="none" w="med" len="med"/>
          </a:ln>
        </p:spPr>
      </p:sp>
      <p:sp>
        <p:nvSpPr>
          <p:cNvPr id="65860" name="矩形 65859"/>
          <p:cNvSpPr/>
          <p:nvPr/>
        </p:nvSpPr>
        <p:spPr>
          <a:xfrm>
            <a:off x="3187700" y="152400"/>
            <a:ext cx="3408363" cy="366713"/>
          </a:xfrm>
          <a:prstGeom prst="rect">
            <a:avLst/>
          </a:prstGeom>
          <a:noFill/>
          <a:ln w="9525">
            <a:noFill/>
          </a:ln>
        </p:spPr>
        <p:txBody>
          <a:bodyPr wrap="none" anchor="ctr">
            <a:spAutoFit/>
          </a:bodyPr>
          <a:p>
            <a:r>
              <a:rPr lang="zh-CN" altLang="en-US" b="1" dirty="0">
                <a:latin typeface="黑体" panose="02010609060101010101" pitchFamily="49" charset="-122"/>
                <a:ea typeface="黑体" panose="02010609060101010101" pitchFamily="49" charset="-122"/>
              </a:rPr>
              <a:t>科研项目外协</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外购</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项目审批表</a:t>
            </a:r>
            <a:endParaRPr lang="zh-CN" altLang="en-US" b="1" dirty="0">
              <a:latin typeface="黑体" panose="02010609060101010101" pitchFamily="49" charset="-122"/>
              <a:ea typeface="黑体" panose="02010609060101010101" pitchFamily="49" charset="-122"/>
            </a:endParaRPr>
          </a:p>
        </p:txBody>
      </p:sp>
      <p:sp>
        <p:nvSpPr>
          <p:cNvPr id="65861" name="矩形 65860"/>
          <p:cNvSpPr/>
          <p:nvPr/>
        </p:nvSpPr>
        <p:spPr>
          <a:xfrm>
            <a:off x="1143000" y="685800"/>
            <a:ext cx="6858000" cy="519113"/>
          </a:xfrm>
          <a:prstGeom prst="rect">
            <a:avLst/>
          </a:prstGeom>
          <a:noFill/>
          <a:ln w="9525">
            <a:noFill/>
          </a:ln>
        </p:spPr>
        <p:txBody>
          <a:bodyPr anchor="ctr">
            <a:spAutoFit/>
          </a:bodyPr>
          <a:p>
            <a:pPr algn="l"/>
            <a:r>
              <a:rPr lang="zh-CN" altLang="en-US" sz="1000" dirty="0">
                <a:latin typeface="Times New Roman" panose="02020603050405020304" pitchFamily="18" charset="0"/>
                <a:ea typeface="Times New Roman" panose="02020603050405020304" pitchFamily="18" charset="0"/>
              </a:rPr>
              <a:t>单位：</a:t>
            </a:r>
            <a:r>
              <a:rPr lang="zh-CN" altLang="en-US" sz="1000" dirty="0">
                <a:latin typeface="Times New Roman" panose="02020603050405020304" pitchFamily="18" charset="0"/>
                <a:ea typeface="Times New Roman" panose="02020603050405020304" pitchFamily="18" charset="0"/>
              </a:rPr>
              <a:t>                                                                                                                    </a:t>
            </a:r>
            <a:r>
              <a:rPr lang="zh-CN" altLang="en-US" sz="1000" dirty="0">
                <a:latin typeface="Times New Roman" panose="02020603050405020304" pitchFamily="18" charset="0"/>
                <a:ea typeface="Times New Roman" panose="02020603050405020304" pitchFamily="18" charset="0"/>
              </a:rPr>
              <a:t>项目编号：</a:t>
            </a:r>
            <a:r>
              <a:rPr lang="zh-CN" altLang="en-US" sz="1000" dirty="0">
                <a:latin typeface="Times New Roman" panose="02020603050405020304" pitchFamily="18" charset="0"/>
                <a:ea typeface="Times New Roman" panose="02020603050405020304" pitchFamily="18" charset="0"/>
              </a:rPr>
              <a:t>    </a:t>
            </a:r>
            <a:endParaRPr lang="zh-CN" altLang="en-US" sz="800" dirty="0">
              <a:latin typeface="Tahoma" panose="020B0604030504040204" pitchFamily="34" charset="0"/>
              <a:ea typeface="宋体" panose="02010600030101010101" pitchFamily="2" charset="-122"/>
            </a:endParaRPr>
          </a:p>
          <a:p>
            <a:pPr algn="l" eaLnBrk="0" hangingPunct="0"/>
            <a:endParaRPr lang="zh-CN" altLang="en-US" dirty="0">
              <a:latin typeface="Arial" panose="020B0604020202020204" pitchFamily="34" charset="0"/>
              <a:ea typeface="宋体" panose="02010600030101010101" pitchFamily="2" charset="-122"/>
            </a:endParaRPr>
          </a:p>
        </p:txBody>
      </p:sp>
      <p:sp>
        <p:nvSpPr>
          <p:cNvPr id="65979" name="直接连接符 65978"/>
          <p:cNvSpPr/>
          <p:nvPr/>
        </p:nvSpPr>
        <p:spPr>
          <a:xfrm>
            <a:off x="3284538" y="1104900"/>
            <a:ext cx="0" cy="0"/>
          </a:xfrm>
          <a:prstGeom prst="line">
            <a:avLst/>
          </a:prstGeom>
          <a:ln w="12700" cap="rnd" cmpd="sng">
            <a:solidFill>
              <a:srgbClr val="000000"/>
            </a:solidFill>
            <a:prstDash val="solid"/>
            <a:headEnd type="none" w="med" len="med"/>
            <a:tailEnd type="none" w="med" len="med"/>
          </a:ln>
        </p:spPr>
      </p:sp>
      <p:sp>
        <p:nvSpPr>
          <p:cNvPr id="65980" name="直接连接符 65979"/>
          <p:cNvSpPr/>
          <p:nvPr/>
        </p:nvSpPr>
        <p:spPr>
          <a:xfrm>
            <a:off x="4075113" y="1104900"/>
            <a:ext cx="0" cy="0"/>
          </a:xfrm>
          <a:prstGeom prst="line">
            <a:avLst/>
          </a:prstGeom>
          <a:ln w="12700" cap="rnd" cmpd="sng">
            <a:solidFill>
              <a:srgbClr val="000000"/>
            </a:solidFill>
            <a:prstDash val="solid"/>
            <a:headEnd type="none" w="med" len="med"/>
            <a:tailEnd type="none" w="med" len="med"/>
          </a:ln>
        </p:spPr>
      </p:sp>
      <p:graphicFrame>
        <p:nvGraphicFramePr>
          <p:cNvPr id="66147" name="表格 66146"/>
          <p:cNvGraphicFramePr/>
          <p:nvPr/>
        </p:nvGraphicFramePr>
        <p:xfrm>
          <a:off x="1066800" y="914400"/>
          <a:ext cx="7240588" cy="5727700"/>
        </p:xfrm>
        <a:graphic>
          <a:graphicData uri="http://schemas.openxmlformats.org/drawingml/2006/table">
            <a:tbl>
              <a:tblPr/>
              <a:tblGrid>
                <a:gridCol w="271463"/>
                <a:gridCol w="1084262"/>
                <a:gridCol w="1639888"/>
                <a:gridCol w="936625"/>
                <a:gridCol w="1289050"/>
                <a:gridCol w="2019300"/>
              </a:tblGrid>
              <a:tr h="517525">
                <a:tc grid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宋体" panose="02010600030101010101" pitchFamily="2" charset="-122"/>
                          <a:ea typeface="Times New Roman" panose="02020603050405020304" pitchFamily="18" charset="0"/>
                        </a:rPr>
                        <a:t>外协项目名称</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17525">
                <a:tc rowSpan="4">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宋体" panose="02010600030101010101" pitchFamily="2" charset="-122"/>
                          <a:ea typeface="Times New Roman" panose="02020603050405020304" pitchFamily="18" charset="0"/>
                        </a:rPr>
                        <a:t>外协</a:t>
                      </a:r>
                      <a:endParaRPr lang="zh-CN" altLang="en-US" sz="1000" dirty="0">
                        <a:ea typeface="Times New Roman" panose="02020603050405020304" pitchFamily="18" charset="0"/>
                      </a:endParaRPr>
                    </a:p>
                    <a:p>
                      <a:pPr marL="0" lvl="0" indent="0" algn="ctr" eaLnBrk="0" hangingPunct="0">
                        <a:spcBef>
                          <a:spcPct val="0"/>
                        </a:spcBef>
                        <a:buClrTx/>
                        <a:buNone/>
                      </a:pPr>
                      <a:r>
                        <a:rPr lang="zh-CN" altLang="en-US" sz="1200" dirty="0">
                          <a:latin typeface="宋体" panose="02010600030101010101" pitchFamily="2" charset="-122"/>
                          <a:ea typeface="Times New Roman" panose="02020603050405020304" pitchFamily="18" charset="0"/>
                        </a:rPr>
                        <a:t>单位</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宋体" panose="02010600030101010101" pitchFamily="2" charset="-122"/>
                          <a:ea typeface="Times New Roman" panose="02020603050405020304" pitchFamily="18" charset="0"/>
                        </a:rPr>
                        <a:t>单位名称</a:t>
                      </a:r>
                      <a:endParaRPr lang="zh-CN" altLang="en-US" sz="1800"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宋体" panose="02010600030101010101" pitchFamily="2" charset="-122"/>
                          <a:ea typeface="Times New Roman" panose="02020603050405020304" pitchFamily="18" charset="0"/>
                        </a:rPr>
                        <a:t>法定代表人</a:t>
                      </a:r>
                      <a:endParaRPr lang="zh-CN" altLang="en-US" sz="1800"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75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宋体" panose="02010600030101010101" pitchFamily="2" charset="-122"/>
                          <a:ea typeface="Times New Roman" panose="02020603050405020304" pitchFamily="18" charset="0"/>
                        </a:rPr>
                        <a:t>联系人</a:t>
                      </a:r>
                      <a:endParaRPr lang="zh-CN" altLang="en-US" sz="1800"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宋体" panose="02010600030101010101" pitchFamily="2" charset="-122"/>
                          <a:ea typeface="Times New Roman" panose="02020603050405020304" pitchFamily="18" charset="0"/>
                        </a:rPr>
                        <a:t>联系方式</a:t>
                      </a:r>
                      <a:endParaRPr lang="zh-CN" altLang="en-US" sz="1800"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宋体" panose="02010600030101010101" pitchFamily="2" charset="-122"/>
                          <a:ea typeface="Times New Roman" panose="02020603050405020304" pitchFamily="18" charset="0"/>
                        </a:rPr>
                        <a:t>电话：         手机：</a:t>
                      </a:r>
                      <a:endParaRPr lang="zh-CN" altLang="en-US" sz="1800"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175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宋体" panose="02010600030101010101" pitchFamily="2" charset="-122"/>
                          <a:ea typeface="Times New Roman" panose="02020603050405020304" pitchFamily="18" charset="0"/>
                        </a:rPr>
                        <a:t>企业注册号</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宋体" panose="02010600030101010101" pitchFamily="2" charset="-122"/>
                          <a:ea typeface="Times New Roman" panose="02020603050405020304" pitchFamily="18" charset="0"/>
                        </a:rPr>
                        <a:t>邮    编</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175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宋体" panose="02010600030101010101" pitchFamily="2" charset="-122"/>
                          <a:ea typeface="Times New Roman" panose="02020603050405020304" pitchFamily="18" charset="0"/>
                        </a:rPr>
                        <a:t>通信地址</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17525">
                <a:tc rowSpan="2" grid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宋体" panose="02010600030101010101" pitchFamily="2" charset="-122"/>
                          <a:ea typeface="Times New Roman" panose="02020603050405020304" pitchFamily="18" charset="0"/>
                        </a:rPr>
                        <a:t>外协</a:t>
                      </a:r>
                      <a:r>
                        <a:rPr lang="en-US" altLang="zh-CN" sz="1200" dirty="0">
                          <a:latin typeface="宋体" panose="02010600030101010101" pitchFamily="2" charset="-122"/>
                          <a:ea typeface="Times New Roman" panose="02020603050405020304" pitchFamily="18" charset="0"/>
                        </a:rPr>
                        <a:t>(</a:t>
                      </a:r>
                      <a:r>
                        <a:rPr lang="zh-CN" altLang="en-US" sz="1200" dirty="0">
                          <a:latin typeface="宋体" panose="02010600030101010101" pitchFamily="2" charset="-122"/>
                          <a:ea typeface="Times New Roman" panose="02020603050405020304" pitchFamily="18" charset="0"/>
                        </a:rPr>
                        <a:t>外购</a:t>
                      </a:r>
                      <a:r>
                        <a:rPr lang="en-US" altLang="zh-CN" sz="1200">
                          <a:latin typeface="宋体" panose="02010600030101010101" pitchFamily="2" charset="-122"/>
                          <a:ea typeface="Times New Roman" panose="02020603050405020304" pitchFamily="18" charset="0"/>
                        </a:rPr>
                        <a:t>)</a:t>
                      </a:r>
                      <a:endParaRPr lang="en-US" altLang="zh-CN" sz="1000">
                        <a:ea typeface="Times New Roman" panose="02020603050405020304" pitchFamily="18" charset="0"/>
                      </a:endParaRPr>
                    </a:p>
                    <a:p>
                      <a:pPr marL="0" lvl="0" indent="0" algn="ctr" eaLnBrk="0" hangingPunct="0">
                        <a:spcBef>
                          <a:spcPct val="0"/>
                        </a:spcBef>
                        <a:buClrTx/>
                        <a:buNone/>
                      </a:pPr>
                      <a:r>
                        <a:rPr lang="zh-CN" altLang="en-US" sz="1200" dirty="0">
                          <a:latin typeface="宋体" panose="02010600030101010101" pitchFamily="2" charset="-122"/>
                          <a:ea typeface="Times New Roman" panose="02020603050405020304" pitchFamily="18" charset="0"/>
                        </a:rPr>
                        <a:t>金额（元）</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tcPr>
                </a:tc>
                <a:tc row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sz="1200" dirty="0">
                        <a:latin typeface="宋体" panose="02010600030101010101" pitchFamily="2" charset="-122"/>
                        <a:ea typeface="Times New Roman" panose="02020603050405020304" pitchFamily="18"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宋体" panose="02010600030101010101" pitchFamily="2" charset="-122"/>
                          <a:ea typeface="Times New Roman" panose="02020603050405020304" pitchFamily="18" charset="0"/>
                        </a:rPr>
                        <a:t>项目经费</a:t>
                      </a:r>
                      <a:endParaRPr lang="zh-CN" altLang="en-US" sz="1200" dirty="0">
                        <a:latin typeface="宋体" panose="02010600030101010101" pitchFamily="2" charset="-122"/>
                        <a:ea typeface="Times New Roman" panose="02020603050405020304" pitchFamily="18"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宋体" panose="02010600030101010101" pitchFamily="2" charset="-122"/>
                          <a:ea typeface="Times New Roman" panose="02020603050405020304" pitchFamily="18" charset="0"/>
                        </a:rPr>
                        <a:t>总金额</a:t>
                      </a:r>
                      <a:r>
                        <a:rPr lang="en-US" altLang="zh-CN" sz="1200" dirty="0">
                          <a:latin typeface="宋体" panose="02010600030101010101" pitchFamily="2" charset="-122"/>
                          <a:ea typeface="Times New Roman" panose="02020603050405020304" pitchFamily="18" charset="0"/>
                        </a:rPr>
                        <a:t>(</a:t>
                      </a:r>
                      <a:r>
                        <a:rPr lang="zh-CN" altLang="en-US" sz="1200" dirty="0">
                          <a:latin typeface="宋体" panose="02010600030101010101" pitchFamily="2" charset="-122"/>
                          <a:ea typeface="Times New Roman" panose="02020603050405020304" pitchFamily="18" charset="0"/>
                        </a:rPr>
                        <a:t>元</a:t>
                      </a:r>
                      <a:r>
                        <a:rPr lang="en-US" altLang="zh-CN" sz="1200">
                          <a:latin typeface="宋体" panose="02010600030101010101" pitchFamily="2" charset="-122"/>
                          <a:ea typeface="Times New Roman" panose="02020603050405020304" pitchFamily="18" charset="0"/>
                        </a:rPr>
                        <a:t>)</a:t>
                      </a:r>
                      <a:endParaRPr lang="zh-CN" altLang="en-US" sz="180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7525">
                <a:tc vMerge="1" gridSpan="2">
                  <a:tcPr>
                    <a:lnL w="12700" cap="flat" cmpd="sng">
                      <a:solidFill>
                        <a:srgbClr val="000000"/>
                      </a:solidFill>
                      <a:prstDash val="solid"/>
                      <a:headEnd type="none" w="med" len="med"/>
                      <a:tailEnd type="none" w="med" len="med"/>
                    </a:lnL>
                    <a:lnB w="12700" cap="flat" cmpd="sng">
                      <a:solidFill>
                        <a:srgbClr val="000000"/>
                      </a:solidFill>
                      <a:prstDash val="solid"/>
                      <a:headEnd type="none" w="med" len="med"/>
                      <a:tailEnd type="none" w="med" len="med"/>
                    </a:lnB>
                  </a:tcPr>
                </a:tc>
                <a:tc vMerge="1" hMerge="1">
                  <a:tcPr>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宋体" panose="02010600030101010101" pitchFamily="2" charset="-122"/>
                          <a:ea typeface="Times New Roman" panose="02020603050405020304" pitchFamily="18" charset="0"/>
                        </a:rPr>
                        <a:t>已到款（元）</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92125">
                <a:tc grid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宋体" panose="02010600030101010101" pitchFamily="2" charset="-122"/>
                          <a:ea typeface="Times New Roman" panose="02020603050405020304" pitchFamily="18" charset="0"/>
                        </a:rPr>
                        <a:t>项目负责人</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sz="1200" dirty="0">
                        <a:latin typeface="宋体" panose="02010600030101010101" pitchFamily="2" charset="-122"/>
                        <a:ea typeface="Times New Roman" panose="02020603050405020304" pitchFamily="18"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3">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dirty="0">
                          <a:latin typeface="宋体" panose="02010600030101010101" pitchFamily="2" charset="-122"/>
                          <a:ea typeface="Times New Roman" panose="02020603050405020304" pitchFamily="18" charset="0"/>
                        </a:rPr>
                        <a:t>手机：               </a:t>
                      </a:r>
                      <a:r>
                        <a:rPr lang="en-US" altLang="zh-CN" sz="1200" dirty="0">
                          <a:latin typeface="宋体" panose="02010600030101010101" pitchFamily="2" charset="-122"/>
                          <a:ea typeface="Times New Roman" panose="02020603050405020304" pitchFamily="18" charset="0"/>
                        </a:rPr>
                        <a:t>E-mail</a:t>
                      </a:r>
                      <a:r>
                        <a:rPr lang="zh-CN" altLang="en-US" sz="1200" dirty="0">
                          <a:latin typeface="宋体" panose="02010600030101010101" pitchFamily="2" charset="-122"/>
                          <a:ea typeface="Times New Roman" panose="02020603050405020304" pitchFamily="18" charset="0"/>
                        </a:rPr>
                        <a:t>：</a:t>
                      </a:r>
                      <a:endParaRPr lang="zh-CN" altLang="en-US" sz="1200" dirty="0">
                        <a:latin typeface="宋体" panose="02010600030101010101" pitchFamily="2" charset="-122"/>
                        <a:ea typeface="Times New Roman" panose="02020603050405020304" pitchFamily="18"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17525">
                <a:tc gridSpan="2">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lgn="ctr">
                        <a:spcBef>
                          <a:spcPct val="0"/>
                        </a:spcBef>
                        <a:buClrTx/>
                        <a:buNone/>
                      </a:pPr>
                      <a:r>
                        <a:rPr lang="zh-CN" altLang="en-US" sz="1200" dirty="0">
                          <a:latin typeface="宋体" panose="02010600030101010101" pitchFamily="2" charset="-122"/>
                          <a:ea typeface="Times New Roman" panose="02020603050405020304" pitchFamily="18" charset="0"/>
                        </a:rPr>
                        <a:t>项目名称</a:t>
                      </a:r>
                      <a:endParaRPr lang="zh-CN" altLang="en-US" sz="1800" dirty="0">
                        <a:latin typeface="Arial" panose="020B0604020202020204" pitchFamily="34" charset="0"/>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buNone/>
                      </a:pPr>
                      <a:endParaRPr lang="zh-CN" altLang="en-US" dirty="0"/>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095375">
                <a:tc gridSpan="6">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b="1" dirty="0">
                          <a:latin typeface="宋体" panose="02010600030101010101" pitchFamily="2" charset="-122"/>
                          <a:ea typeface="Times New Roman" panose="02020603050405020304" pitchFamily="18" charset="0"/>
                        </a:rPr>
                        <a:t>项目负责人承诺：</a:t>
                      </a:r>
                      <a:endParaRPr lang="zh-CN" altLang="en-US" sz="1000" dirty="0">
                        <a:ea typeface="Times New Roman" panose="02020603050405020304" pitchFamily="18" charset="0"/>
                      </a:endParaRPr>
                    </a:p>
                    <a:p>
                      <a:pPr marL="0" lvl="0" indent="0" eaLnBrk="0" hangingPunct="0">
                        <a:spcBef>
                          <a:spcPct val="0"/>
                        </a:spcBef>
                        <a:buClrTx/>
                        <a:buNone/>
                      </a:pPr>
                      <a:r>
                        <a:rPr lang="zh-CN" altLang="en-US" sz="1200" dirty="0">
                          <a:latin typeface="宋体" panose="02010600030101010101" pitchFamily="2" charset="-122"/>
                          <a:ea typeface="Times New Roman" panose="02020603050405020304" pitchFamily="18" charset="0"/>
                        </a:rPr>
                        <a:t>   </a:t>
                      </a:r>
                      <a:r>
                        <a:rPr lang="zh-CN" altLang="en-US" sz="1000" dirty="0">
                          <a:latin typeface="仿宋" panose="02010609060101010101" pitchFamily="49" charset="-122"/>
                          <a:ea typeface="仿宋" panose="02010609060101010101" pitchFamily="49" charset="-122"/>
                        </a:rPr>
                        <a:t> 本人所提供外协单位的资质、能力等材料真实有效。本人草拟的合同／协议，已明确要求协作单位对合作经费单独核算、专款专用，严格按合同合理、合法、合规使用合作经费，不得违规转拨，同时设立了知识产权专门条款，明确了知识产权归属；协作受托方违约，支付我校的违约金至少为已转给对方的全部经费；我方违约，支付对方违约金最多为已转给对方的全部经费。本人对外拨经费负有监督管理责任，对其经费使用情况进行有效监督。   </a:t>
                      </a:r>
                      <a:endParaRPr lang="zh-CN" altLang="en-US" sz="1000" dirty="0">
                        <a:ea typeface="Times New Roman" panose="02020603050405020304" pitchFamily="18" charset="0"/>
                      </a:endParaRPr>
                    </a:p>
                    <a:p>
                      <a:pPr marL="0" lvl="0" indent="0" eaLnBrk="0" hangingPunct="0">
                        <a:spcBef>
                          <a:spcPct val="0"/>
                        </a:spcBef>
                        <a:buClrTx/>
                        <a:buNone/>
                      </a:pPr>
                      <a:r>
                        <a:rPr lang="zh-CN" altLang="en-US" sz="1200" dirty="0">
                          <a:latin typeface="宋体" panose="02010600030101010101" pitchFamily="2" charset="-122"/>
                          <a:ea typeface="Times New Roman" panose="02020603050405020304" pitchFamily="18" charset="0"/>
                        </a:rPr>
                        <a:t>项目负责人签字：                                                年  月  日</a:t>
                      </a:r>
                      <a:endParaRPr lang="zh-CN" altLang="en-US" sz="1800"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
        <p:nvSpPr>
          <p:cNvPr id="66144" name="矩形 66143"/>
          <p:cNvSpPr/>
          <p:nvPr/>
        </p:nvSpPr>
        <p:spPr>
          <a:xfrm>
            <a:off x="8305800" y="0"/>
            <a:ext cx="838200" cy="396875"/>
          </a:xfrm>
          <a:prstGeom prst="rect">
            <a:avLst/>
          </a:prstGeom>
          <a:solidFill>
            <a:srgbClr val="FF99CC"/>
          </a:solidFill>
          <a:ln w="9525">
            <a:noFill/>
          </a:ln>
        </p:spPr>
        <p:txBody>
          <a:bodyPr>
            <a:spAutoFit/>
          </a:bodyPr>
          <a:p>
            <a:pPr algn="l"/>
            <a:r>
              <a:rPr lang="zh-CN" altLang="en-US" sz="2000" dirty="0">
                <a:solidFill>
                  <a:schemeClr val="tx2"/>
                </a:solidFill>
                <a:latin typeface="Tahoma" panose="020B0604030504040204" pitchFamily="34" charset="0"/>
                <a:ea typeface="黑体" panose="02010609060101010101" pitchFamily="49" charset="-122"/>
              </a:rPr>
              <a:t>附件</a:t>
            </a:r>
            <a:r>
              <a:rPr lang="en-US" altLang="zh-CN" sz="2000">
                <a:solidFill>
                  <a:schemeClr val="tx2"/>
                </a:solidFill>
                <a:latin typeface="Tahoma" panose="020B0604030504040204" pitchFamily="34" charset="0"/>
                <a:ea typeface="黑体" panose="02010609060101010101" pitchFamily="49" charset="-122"/>
              </a:rPr>
              <a:t>7</a:t>
            </a:r>
            <a:endParaRPr lang="en-US" altLang="zh-CN" sz="2000">
              <a:solidFill>
                <a:schemeClr val="tx2"/>
              </a:solidFill>
              <a:latin typeface="Tahoma" panose="020B0604030504040204" pitchFamily="34" charset="0"/>
              <a:ea typeface="黑体" panose="02010609060101010101" pitchFamily="49" charset="-122"/>
            </a:endParaRPr>
          </a:p>
        </p:txBody>
      </p:sp>
    </p:spTree>
  </p:cSld>
  <p:clrMapOvr>
    <a:masterClrMapping/>
  </p:clrMapOvr>
  <p:transition spd="med">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6585" name="表格 66584"/>
          <p:cNvGraphicFramePr/>
          <p:nvPr/>
        </p:nvGraphicFramePr>
        <p:xfrm>
          <a:off x="1295400" y="609600"/>
          <a:ext cx="6858000" cy="4138613"/>
        </p:xfrm>
        <a:graphic>
          <a:graphicData uri="http://schemas.openxmlformats.org/drawingml/2006/table">
            <a:tbl>
              <a:tblPr/>
              <a:tblGrid>
                <a:gridCol w="6858000"/>
              </a:tblGrid>
              <a:tr h="1703388">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b="1" dirty="0">
                          <a:latin typeface="宋体" panose="02010600030101010101" pitchFamily="2" charset="-122"/>
                          <a:ea typeface="Times New Roman" panose="02020603050405020304" pitchFamily="18" charset="0"/>
                        </a:rPr>
                        <a:t>所在单位意见：</a:t>
                      </a:r>
                      <a:endParaRPr lang="zh-CN" altLang="en-US" sz="1000" dirty="0">
                        <a:ea typeface="Times New Roman" panose="02020603050405020304" pitchFamily="18" charset="0"/>
                      </a:endParaRPr>
                    </a:p>
                    <a:p>
                      <a:pPr marL="0" lvl="0" indent="0" eaLnBrk="0" hangingPunct="0">
                        <a:spcBef>
                          <a:spcPct val="0"/>
                        </a:spcBef>
                        <a:buClrTx/>
                        <a:buNone/>
                      </a:pPr>
                      <a:r>
                        <a:rPr lang="zh-CN" altLang="en-US" sz="1200" dirty="0">
                          <a:latin typeface="宋体" panose="02010600030101010101" pitchFamily="2" charset="-122"/>
                          <a:ea typeface="Times New Roman" panose="02020603050405020304" pitchFamily="18" charset="0"/>
                        </a:rPr>
                        <a:t>  </a:t>
                      </a:r>
                      <a:r>
                        <a:rPr lang="zh-CN" altLang="en-US" sz="1200" dirty="0">
                          <a:latin typeface="仿宋" panose="02010609060101010101" pitchFamily="49" charset="-122"/>
                          <a:ea typeface="仿宋" panose="02010609060101010101" pitchFamily="49" charset="-122"/>
                        </a:rPr>
                        <a:t>  </a:t>
                      </a:r>
                      <a:r>
                        <a:rPr lang="zh-CN" altLang="en-US" sz="1000" dirty="0">
                          <a:latin typeface="仿宋" panose="02010609060101010101" pitchFamily="49" charset="-122"/>
                          <a:ea typeface="仿宋" panose="02010609060101010101" pitchFamily="49" charset="-122"/>
                        </a:rPr>
                        <a:t>已对合同的每一条款进行逐条审查，技术条款、项目完成的基本保障条件、知识产权权属的约定、外协单位的承担能力和执行责任等经审查合格，同意签订。</a:t>
                      </a:r>
                      <a:endParaRPr lang="zh-CN" altLang="en-US" sz="1000" dirty="0">
                        <a:ea typeface="Times New Roman" panose="02020603050405020304" pitchFamily="18" charset="0"/>
                      </a:endParaRPr>
                    </a:p>
                    <a:p>
                      <a:pPr marL="0" lvl="0" indent="0" eaLnBrk="0" hangingPunct="0">
                        <a:spcBef>
                          <a:spcPct val="0"/>
                        </a:spcBef>
                        <a:buClrTx/>
                        <a:buNone/>
                      </a:pPr>
                      <a:endParaRPr lang="zh-CN" altLang="en-US" sz="1200" dirty="0">
                        <a:latin typeface="宋体" panose="02010600030101010101" pitchFamily="2" charset="-122"/>
                        <a:ea typeface="Times New Roman" panose="02020603050405020304" pitchFamily="18" charset="0"/>
                      </a:endParaRPr>
                    </a:p>
                    <a:p>
                      <a:pPr marL="0" lvl="0" indent="0" eaLnBrk="0" hangingPunct="0">
                        <a:spcBef>
                          <a:spcPct val="0"/>
                        </a:spcBef>
                        <a:buClrTx/>
                        <a:buNone/>
                      </a:pPr>
                      <a:endParaRPr lang="zh-CN" altLang="en-US" sz="1200" dirty="0">
                        <a:latin typeface="宋体" panose="02010600030101010101" pitchFamily="2" charset="-122"/>
                        <a:ea typeface="Times New Roman" panose="02020603050405020304" pitchFamily="18" charset="0"/>
                      </a:endParaRPr>
                    </a:p>
                    <a:p>
                      <a:pPr marL="0" lvl="0" indent="0" eaLnBrk="0" hangingPunct="0">
                        <a:spcBef>
                          <a:spcPct val="0"/>
                        </a:spcBef>
                        <a:buClrTx/>
                        <a:buNone/>
                      </a:pPr>
                      <a:endParaRPr lang="zh-CN" altLang="en-US" sz="1200" dirty="0">
                        <a:latin typeface="宋体" panose="02010600030101010101" pitchFamily="2" charset="-122"/>
                        <a:ea typeface="Times New Roman" panose="02020603050405020304" pitchFamily="18" charset="0"/>
                      </a:endParaRPr>
                    </a:p>
                    <a:p>
                      <a:pPr marL="0" lvl="0" indent="0" eaLnBrk="0" hangingPunct="0">
                        <a:spcBef>
                          <a:spcPct val="0"/>
                        </a:spcBef>
                        <a:buClrTx/>
                        <a:buNone/>
                      </a:pPr>
                      <a:endParaRPr lang="zh-CN" altLang="en-US" sz="1200" dirty="0">
                        <a:latin typeface="宋体" panose="02010600030101010101" pitchFamily="2" charset="-122"/>
                        <a:ea typeface="Times New Roman" panose="02020603050405020304" pitchFamily="18" charset="0"/>
                      </a:endParaRPr>
                    </a:p>
                    <a:p>
                      <a:pPr marL="0" lvl="0" indent="0" eaLnBrk="0" hangingPunct="0">
                        <a:spcBef>
                          <a:spcPct val="0"/>
                        </a:spcBef>
                        <a:buClrTx/>
                        <a:buNone/>
                      </a:pPr>
                      <a:endParaRPr lang="zh-CN" altLang="en-US" sz="1200" dirty="0">
                        <a:latin typeface="宋体" panose="02010600030101010101" pitchFamily="2" charset="-122"/>
                        <a:ea typeface="Times New Roman" panose="02020603050405020304" pitchFamily="18" charset="0"/>
                      </a:endParaRPr>
                    </a:p>
                    <a:p>
                      <a:pPr marL="0" lvl="0" indent="0" eaLnBrk="0" hangingPunct="0">
                        <a:spcBef>
                          <a:spcPct val="0"/>
                        </a:spcBef>
                        <a:buClrTx/>
                        <a:buNone/>
                      </a:pPr>
                      <a:r>
                        <a:rPr lang="zh-CN" altLang="en-US" sz="1200" dirty="0">
                          <a:latin typeface="宋体" panose="02010600030101010101" pitchFamily="2" charset="-122"/>
                          <a:ea typeface="Times New Roman" panose="02020603050405020304" pitchFamily="18" charset="0"/>
                        </a:rPr>
                        <a:t>所在单位负责人</a:t>
                      </a:r>
                      <a:r>
                        <a:rPr lang="en-US" altLang="zh-CN" sz="1200" dirty="0">
                          <a:latin typeface="宋体" panose="02010600030101010101" pitchFamily="2" charset="-122"/>
                          <a:ea typeface="Times New Roman" panose="02020603050405020304" pitchFamily="18" charset="0"/>
                        </a:rPr>
                        <a:t>(</a:t>
                      </a:r>
                      <a:r>
                        <a:rPr lang="zh-CN" altLang="en-US" sz="1200" dirty="0">
                          <a:latin typeface="宋体" panose="02010600030101010101" pitchFamily="2" charset="-122"/>
                          <a:ea typeface="Times New Roman" panose="02020603050405020304" pitchFamily="18" charset="0"/>
                        </a:rPr>
                        <a:t>签字</a:t>
                      </a:r>
                      <a:r>
                        <a:rPr lang="en-US" altLang="zh-CN" sz="1200" dirty="0">
                          <a:latin typeface="宋体" panose="02010600030101010101" pitchFamily="2" charset="-122"/>
                          <a:ea typeface="Times New Roman" panose="02020603050405020304" pitchFamily="18" charset="0"/>
                        </a:rPr>
                        <a:t>)</a:t>
                      </a:r>
                      <a:r>
                        <a:rPr lang="zh-CN" altLang="en-US" sz="1200" dirty="0">
                          <a:latin typeface="宋体" panose="02010600030101010101" pitchFamily="2" charset="-122"/>
                          <a:ea typeface="Times New Roman" panose="02020603050405020304" pitchFamily="18" charset="0"/>
                        </a:rPr>
                        <a:t>：                   （公章）                年  月  日</a:t>
                      </a:r>
                      <a:endParaRPr lang="zh-CN" altLang="en-US" sz="1800"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65275">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266700">
                        <a:spcBef>
                          <a:spcPct val="0"/>
                        </a:spcBef>
                        <a:buClrTx/>
                        <a:buNone/>
                      </a:pPr>
                      <a:r>
                        <a:rPr lang="zh-CN" altLang="en-US" sz="1200" b="1" dirty="0">
                          <a:latin typeface="宋体" panose="02010600030101010101" pitchFamily="2" charset="-122"/>
                          <a:ea typeface="Times New Roman" panose="02020603050405020304" pitchFamily="18" charset="0"/>
                        </a:rPr>
                        <a:t>社科处意见</a:t>
                      </a:r>
                      <a:r>
                        <a:rPr lang="en-US" altLang="zh-CN" sz="1200" dirty="0">
                          <a:latin typeface="宋体" panose="02010600030101010101" pitchFamily="2" charset="-122"/>
                          <a:ea typeface="Times New Roman" panose="02020603050405020304" pitchFamily="18" charset="0"/>
                        </a:rPr>
                        <a:t>(</a:t>
                      </a:r>
                      <a:r>
                        <a:rPr lang="zh-CN" altLang="en-US" sz="1200" dirty="0">
                          <a:latin typeface="宋体" panose="02010600030101010101" pitchFamily="2" charset="-122"/>
                          <a:ea typeface="Times New Roman" panose="02020603050405020304" pitchFamily="18" charset="0"/>
                        </a:rPr>
                        <a:t>转出经费﹤</a:t>
                      </a:r>
                      <a:r>
                        <a:rPr lang="en-US" altLang="zh-CN" sz="1200" dirty="0">
                          <a:latin typeface="宋体" panose="02010600030101010101" pitchFamily="2" charset="-122"/>
                          <a:ea typeface="Times New Roman" panose="02020603050405020304" pitchFamily="18" charset="0"/>
                        </a:rPr>
                        <a:t>20</a:t>
                      </a:r>
                      <a:r>
                        <a:rPr lang="zh-CN" altLang="en-US" sz="1200" dirty="0">
                          <a:latin typeface="宋体" panose="02010600030101010101" pitchFamily="2" charset="-122"/>
                          <a:ea typeface="Times New Roman" panose="02020603050405020304" pitchFamily="18" charset="0"/>
                        </a:rPr>
                        <a:t>万元</a:t>
                      </a:r>
                      <a:r>
                        <a:rPr lang="en-US" altLang="zh-CN" sz="1200" dirty="0">
                          <a:latin typeface="宋体" panose="02010600030101010101" pitchFamily="2" charset="-122"/>
                          <a:ea typeface="Times New Roman" panose="02020603050405020304" pitchFamily="18" charset="0"/>
                        </a:rPr>
                        <a:t>)</a:t>
                      </a:r>
                      <a:r>
                        <a:rPr lang="zh-CN" altLang="en-US" sz="1200" dirty="0">
                          <a:latin typeface="宋体" panose="02010600030101010101" pitchFamily="2" charset="-122"/>
                          <a:ea typeface="Times New Roman" panose="02020603050405020304" pitchFamily="18" charset="0"/>
                        </a:rPr>
                        <a:t>：</a:t>
                      </a:r>
                      <a:endParaRPr lang="zh-CN" altLang="en-US" sz="1200" dirty="0">
                        <a:latin typeface="宋体" panose="02010600030101010101" pitchFamily="2" charset="-122"/>
                        <a:ea typeface="Times New Roman" panose="02020603050405020304" pitchFamily="18" charset="0"/>
                      </a:endParaRPr>
                    </a:p>
                    <a:p>
                      <a:pPr marL="0" lvl="0" indent="266700">
                        <a:spcBef>
                          <a:spcPct val="0"/>
                        </a:spcBef>
                        <a:buClrTx/>
                        <a:buNone/>
                      </a:pPr>
                      <a:endParaRPr lang="zh-CN" altLang="en-US" sz="1200" dirty="0">
                        <a:latin typeface="宋体" panose="02010600030101010101" pitchFamily="2" charset="-122"/>
                        <a:ea typeface="Times New Roman" panose="02020603050405020304" pitchFamily="18" charset="0"/>
                      </a:endParaRPr>
                    </a:p>
                    <a:p>
                      <a:pPr marL="0" lvl="0" indent="266700">
                        <a:spcBef>
                          <a:spcPct val="0"/>
                        </a:spcBef>
                        <a:buClrTx/>
                        <a:buNone/>
                      </a:pPr>
                      <a:endParaRPr lang="zh-CN" altLang="en-US" sz="1000" dirty="0">
                        <a:latin typeface="仿宋" panose="02010609060101010101" pitchFamily="49" charset="-122"/>
                        <a:ea typeface="仿宋" panose="02010609060101010101" pitchFamily="49" charset="-122"/>
                      </a:endParaRPr>
                    </a:p>
                    <a:p>
                      <a:pPr marL="0" lvl="0" indent="266700">
                        <a:spcBef>
                          <a:spcPct val="0"/>
                        </a:spcBef>
                        <a:buClrTx/>
                        <a:buNone/>
                      </a:pPr>
                      <a:r>
                        <a:rPr lang="zh-CN" altLang="en-US" sz="1000" dirty="0">
                          <a:latin typeface="仿宋" panose="02010609060101010101" pitchFamily="49" charset="-122"/>
                          <a:ea typeface="仿宋" panose="02010609060101010101" pitchFamily="49" charset="-122"/>
                        </a:rPr>
                        <a:t>已对合同违约责任、争议纠纷等进行审查，同意签订。</a:t>
                      </a:r>
                      <a:endParaRPr lang="zh-CN" altLang="en-US" sz="1000" dirty="0">
                        <a:ea typeface="Times New Roman" panose="02020603050405020304" pitchFamily="18" charset="0"/>
                      </a:endParaRPr>
                    </a:p>
                    <a:p>
                      <a:pPr marL="0" lvl="0" indent="266700" algn="ctr" eaLnBrk="0" hangingPunct="0">
                        <a:spcBef>
                          <a:spcPct val="0"/>
                        </a:spcBef>
                        <a:buClrTx/>
                        <a:buNone/>
                      </a:pPr>
                      <a:endParaRPr lang="zh-CN" altLang="en-US" sz="1200" dirty="0">
                        <a:latin typeface="宋体" panose="02010600030101010101" pitchFamily="2" charset="-122"/>
                        <a:ea typeface="Times New Roman" panose="02020603050405020304" pitchFamily="18" charset="0"/>
                      </a:endParaRPr>
                    </a:p>
                    <a:p>
                      <a:pPr marL="0" lvl="0" indent="266700" algn="ctr" eaLnBrk="0" hangingPunct="0">
                        <a:spcBef>
                          <a:spcPct val="0"/>
                        </a:spcBef>
                        <a:buClrTx/>
                        <a:buNone/>
                      </a:pPr>
                      <a:endParaRPr lang="zh-CN" altLang="en-US" sz="1200" dirty="0">
                        <a:latin typeface="宋体" panose="02010600030101010101" pitchFamily="2" charset="-122"/>
                        <a:ea typeface="Times New Roman" panose="02020603050405020304" pitchFamily="18" charset="0"/>
                      </a:endParaRPr>
                    </a:p>
                    <a:p>
                      <a:pPr marL="0" lvl="0" indent="266700" algn="ctr" eaLnBrk="0" hangingPunct="0">
                        <a:spcBef>
                          <a:spcPct val="0"/>
                        </a:spcBef>
                        <a:buClrTx/>
                        <a:buNone/>
                      </a:pPr>
                      <a:r>
                        <a:rPr lang="zh-CN" altLang="en-US" sz="1200" dirty="0">
                          <a:latin typeface="宋体" panose="02010600030101010101" pitchFamily="2" charset="-122"/>
                          <a:ea typeface="Times New Roman" panose="02020603050405020304" pitchFamily="18" charset="0"/>
                        </a:rPr>
                        <a:t>审查人员（签字）：                        负责人</a:t>
                      </a:r>
                      <a:r>
                        <a:rPr lang="en-US" altLang="zh-CN" sz="1200" dirty="0">
                          <a:latin typeface="宋体" panose="02010600030101010101" pitchFamily="2" charset="-122"/>
                          <a:ea typeface="Times New Roman" panose="02020603050405020304" pitchFamily="18" charset="0"/>
                        </a:rPr>
                        <a:t>(</a:t>
                      </a:r>
                      <a:r>
                        <a:rPr lang="zh-CN" altLang="en-US" sz="1200" dirty="0">
                          <a:latin typeface="宋体" panose="02010600030101010101" pitchFamily="2" charset="-122"/>
                          <a:ea typeface="Times New Roman" panose="02020603050405020304" pitchFamily="18" charset="0"/>
                        </a:rPr>
                        <a:t>签字</a:t>
                      </a:r>
                      <a:r>
                        <a:rPr lang="en-US" altLang="zh-CN" sz="1200" dirty="0">
                          <a:latin typeface="宋体" panose="02010600030101010101" pitchFamily="2" charset="-122"/>
                          <a:ea typeface="Times New Roman" panose="02020603050405020304" pitchFamily="18" charset="0"/>
                        </a:rPr>
                        <a:t>)</a:t>
                      </a:r>
                      <a:r>
                        <a:rPr lang="zh-CN" altLang="en-US" sz="1200" dirty="0">
                          <a:latin typeface="宋体" panose="02010600030101010101" pitchFamily="2" charset="-122"/>
                          <a:ea typeface="Times New Roman" panose="02020603050405020304" pitchFamily="18" charset="0"/>
                        </a:rPr>
                        <a:t>：           （公章）           </a:t>
                      </a:r>
                      <a:endParaRPr lang="zh-CN" altLang="en-US" sz="1000" dirty="0">
                        <a:ea typeface="Times New Roman" panose="02020603050405020304" pitchFamily="18" charset="0"/>
                      </a:endParaRPr>
                    </a:p>
                    <a:p>
                      <a:pPr marL="0" lvl="0" indent="266700" algn="ctr" eaLnBrk="0" hangingPunct="0">
                        <a:spcBef>
                          <a:spcPct val="0"/>
                        </a:spcBef>
                        <a:buClrTx/>
                        <a:buNone/>
                      </a:pPr>
                      <a:r>
                        <a:rPr lang="zh-CN" altLang="en-US" sz="1200" dirty="0">
                          <a:latin typeface="宋体" panose="02010600030101010101" pitchFamily="2" charset="-122"/>
                          <a:ea typeface="Times New Roman" panose="02020603050405020304" pitchFamily="18" charset="0"/>
                        </a:rPr>
                        <a:t>                                                             年  月  日</a:t>
                      </a:r>
                      <a:endParaRPr lang="zh-CN" altLang="en-US" sz="1800"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69950">
                <a:tc>
                  <a:txBody>
                    <a:bodyPr/>
                    <a:lstStyle>
                      <a:lvl1pPr marL="342900" lvl="0" indent="-3429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800" b="0" i="0" u="none" kern="1200" baseline="0">
                          <a:solidFill>
                            <a:schemeClr val="tx1"/>
                          </a:solidFill>
                          <a:latin typeface="Tahoma" panose="020B0604030504040204" pitchFamily="34" charset="0"/>
                          <a:ea typeface="宋体" panose="02010600030101010101" pitchFamily="2" charset="-122"/>
                        </a:defRPr>
                      </a:lvl1pPr>
                      <a:lvl2pPr marL="742950" lvl="1" indent="-285750">
                        <a:buClr>
                          <a:schemeClr val="hlink"/>
                        </a:buClr>
                        <a:defRPr sz="2400" kern="1200"/>
                      </a:lvl2pPr>
                      <a:lvl3pPr marL="1143000" lvl="2" indent="-228600">
                        <a:buClr>
                          <a:schemeClr val="folHlink"/>
                        </a:buClr>
                        <a:defRPr sz="2000" kern="1200"/>
                      </a:lvl3pPr>
                      <a:lvl4pPr marL="1600200" lvl="3" indent="-228600">
                        <a:buClr>
                          <a:schemeClr val="accent2"/>
                        </a:buClr>
                        <a:defRPr sz="1800" kern="1200"/>
                      </a:lvl4pPr>
                      <a:lvl5pPr marL="2057400" lvl="4" indent="-228600">
                        <a:buClr>
                          <a:schemeClr val="accent1"/>
                        </a:buClr>
                        <a:defRPr sz="1800" kern="1200"/>
                      </a:lvl5pPr>
                    </a:lstStyle>
                    <a:p>
                      <a:pPr marL="0" lvl="0" indent="0">
                        <a:spcBef>
                          <a:spcPct val="0"/>
                        </a:spcBef>
                        <a:buClrTx/>
                        <a:buNone/>
                      </a:pPr>
                      <a:r>
                        <a:rPr lang="zh-CN" altLang="en-US" sz="1200" b="1" dirty="0">
                          <a:latin typeface="宋体" panose="02010600030101010101" pitchFamily="2" charset="-122"/>
                          <a:ea typeface="Times New Roman" panose="02020603050405020304" pitchFamily="18" charset="0"/>
                        </a:rPr>
                        <a:t>主管校长意见</a:t>
                      </a:r>
                      <a:r>
                        <a:rPr lang="en-US" altLang="zh-CN" sz="1200" dirty="0">
                          <a:latin typeface="宋体" panose="02010600030101010101" pitchFamily="2" charset="-122"/>
                          <a:ea typeface="Times New Roman" panose="02020603050405020304" pitchFamily="18" charset="0"/>
                        </a:rPr>
                        <a:t>(</a:t>
                      </a:r>
                      <a:r>
                        <a:rPr lang="zh-CN" altLang="en-US" sz="1200" dirty="0">
                          <a:latin typeface="宋体" panose="02010600030101010101" pitchFamily="2" charset="-122"/>
                          <a:ea typeface="Times New Roman" panose="02020603050405020304" pitchFamily="18" charset="0"/>
                        </a:rPr>
                        <a:t>转出经费</a:t>
                      </a:r>
                      <a:r>
                        <a:rPr lang="en-US" altLang="zh-CN" sz="1200" dirty="0">
                          <a:latin typeface="宋体" panose="02010600030101010101" pitchFamily="2" charset="-122"/>
                          <a:ea typeface="Times New Roman" panose="02020603050405020304" pitchFamily="18" charset="0"/>
                        </a:rPr>
                        <a:t>≧20</a:t>
                      </a:r>
                      <a:r>
                        <a:rPr lang="zh-CN" altLang="en-US" sz="1200" dirty="0">
                          <a:latin typeface="宋体" panose="02010600030101010101" pitchFamily="2" charset="-122"/>
                          <a:ea typeface="Times New Roman" panose="02020603050405020304" pitchFamily="18" charset="0"/>
                        </a:rPr>
                        <a:t>万元</a:t>
                      </a:r>
                      <a:r>
                        <a:rPr lang="en-US" altLang="zh-CN" sz="1200" dirty="0">
                          <a:latin typeface="宋体" panose="02010600030101010101" pitchFamily="2" charset="-122"/>
                          <a:ea typeface="Times New Roman" panose="02020603050405020304" pitchFamily="18" charset="0"/>
                        </a:rPr>
                        <a:t>)</a:t>
                      </a:r>
                      <a:r>
                        <a:rPr lang="zh-CN" altLang="en-US" sz="1200" dirty="0">
                          <a:latin typeface="宋体" panose="02010600030101010101" pitchFamily="2" charset="-122"/>
                          <a:ea typeface="Times New Roman" panose="02020603050405020304" pitchFamily="18" charset="0"/>
                        </a:rPr>
                        <a:t>：</a:t>
                      </a:r>
                      <a:endParaRPr lang="zh-CN" altLang="en-US" sz="1000" dirty="0">
                        <a:ea typeface="Times New Roman" panose="02020603050405020304" pitchFamily="18" charset="0"/>
                      </a:endParaRPr>
                    </a:p>
                    <a:p>
                      <a:pPr marL="0" lvl="0" indent="0" eaLnBrk="0" hangingPunct="0">
                        <a:spcBef>
                          <a:spcPct val="0"/>
                        </a:spcBef>
                        <a:buClrTx/>
                        <a:buNone/>
                      </a:pPr>
                      <a:r>
                        <a:rPr lang="zh-CN" altLang="en-US" sz="1200" dirty="0">
                          <a:latin typeface="宋体" panose="02010600030101010101" pitchFamily="2" charset="-122"/>
                          <a:ea typeface="Times New Roman" panose="02020603050405020304" pitchFamily="18" charset="0"/>
                        </a:rPr>
                        <a:t>                                    </a:t>
                      </a:r>
                      <a:endParaRPr lang="zh-CN" altLang="en-US" sz="1200" dirty="0">
                        <a:latin typeface="宋体" panose="02010600030101010101" pitchFamily="2" charset="-122"/>
                        <a:ea typeface="Times New Roman" panose="02020603050405020304" pitchFamily="18" charset="0"/>
                      </a:endParaRPr>
                    </a:p>
                    <a:p>
                      <a:pPr marL="0" lvl="0" indent="0" eaLnBrk="0" hangingPunct="0">
                        <a:spcBef>
                          <a:spcPct val="0"/>
                        </a:spcBef>
                        <a:buClrTx/>
                        <a:buNone/>
                      </a:pPr>
                      <a:r>
                        <a:rPr lang="zh-CN" altLang="en-US" sz="1200" dirty="0">
                          <a:latin typeface="宋体" panose="02010600030101010101" pitchFamily="2" charset="-122"/>
                          <a:ea typeface="Times New Roman" panose="02020603050405020304" pitchFamily="18" charset="0"/>
                        </a:rPr>
                        <a:t>                                          签  字：                     年  月  日</a:t>
                      </a:r>
                      <a:endParaRPr lang="zh-CN" altLang="en-US" sz="1800" dirty="0">
                        <a:latin typeface="Arial" panose="020B0604020202020204" pitchFamily="34" charset="0"/>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66584" name="矩形 66583"/>
          <p:cNvSpPr/>
          <p:nvPr/>
        </p:nvSpPr>
        <p:spPr>
          <a:xfrm>
            <a:off x="1447800" y="4862513"/>
            <a:ext cx="6400800" cy="1004887"/>
          </a:xfrm>
          <a:prstGeom prst="rect">
            <a:avLst/>
          </a:prstGeom>
          <a:noFill/>
          <a:ln w="9525">
            <a:noFill/>
          </a:ln>
        </p:spPr>
        <p:txBody>
          <a:bodyPr anchor="ctr">
            <a:spAutoFit/>
          </a:bodyPr>
          <a:p>
            <a:pPr indent="266700" algn="l"/>
            <a:r>
              <a:rPr lang="zh-CN" altLang="en-US" sz="1200" dirty="0">
                <a:latin typeface="Times New Roman" panose="02020603050405020304" pitchFamily="18" charset="0"/>
                <a:ea typeface="仿宋_GB2312" charset="-122"/>
              </a:rPr>
              <a:t>注：</a:t>
            </a:r>
            <a:r>
              <a:rPr lang="en-US" altLang="zh-CN" sz="1200" dirty="0">
                <a:latin typeface="Times New Roman" panose="02020603050405020304" pitchFamily="18" charset="0"/>
                <a:ea typeface="宋体" panose="02010600030101010101" pitchFamily="2" charset="-122"/>
              </a:rPr>
              <a:t>①</a:t>
            </a:r>
            <a:r>
              <a:rPr lang="zh-CN" altLang="en-US" sz="1200" dirty="0">
                <a:latin typeface="Times New Roman" panose="02020603050405020304" pitchFamily="18" charset="0"/>
                <a:ea typeface="仿宋_GB2312" charset="-122"/>
              </a:rPr>
              <a:t>负责人应与外协单位签订规范的项目合作合同（协议），并提供外协单位的资质、能力等材料。合作（外协）单位是公司、企业的，应提供合作（外协）法人证、单位营业执照、税务登记证和资质证书等相关资料；合作（外协）单位是高校、科研院所或社会团体等公益性组织的，应提供合作（外协）法人证、组织结构代码证和资质证书等相关资料。</a:t>
            </a:r>
            <a:endParaRPr lang="zh-CN" altLang="en-US" sz="1200" dirty="0">
              <a:latin typeface="Tahoma" panose="020B0604030504040204" pitchFamily="34" charset="0"/>
              <a:ea typeface="宋体" panose="02010600030101010101" pitchFamily="2" charset="-122"/>
            </a:endParaRPr>
          </a:p>
          <a:p>
            <a:pPr indent="266700" algn="l" eaLnBrk="0" hangingPunct="0"/>
            <a:r>
              <a:rPr lang="en-US" altLang="zh-CN" sz="1200" dirty="0">
                <a:latin typeface="Times New Roman" panose="02020603050405020304" pitchFamily="18" charset="0"/>
                <a:ea typeface="宋体" panose="02010600030101010101" pitchFamily="2" charset="-122"/>
              </a:rPr>
              <a:t>②</a:t>
            </a:r>
            <a:r>
              <a:rPr lang="zh-CN" altLang="en-US" sz="1200" dirty="0">
                <a:latin typeface="Times New Roman" panose="02020603050405020304" pitchFamily="18" charset="0"/>
                <a:ea typeface="仿宋_GB2312" charset="-122"/>
              </a:rPr>
              <a:t>转出经费</a:t>
            </a:r>
            <a:r>
              <a:rPr lang="en-US" altLang="zh-CN" sz="1200" dirty="0">
                <a:latin typeface="Times New Roman" panose="02020603050405020304" pitchFamily="18" charset="0"/>
                <a:ea typeface="仿宋_GB2312" charset="-122"/>
              </a:rPr>
              <a:t>20</a:t>
            </a:r>
            <a:r>
              <a:rPr lang="zh-CN" altLang="en-US" sz="1200" dirty="0">
                <a:latin typeface="Times New Roman" panose="02020603050405020304" pitchFamily="18" charset="0"/>
                <a:ea typeface="仿宋_GB2312" charset="-122"/>
              </a:rPr>
              <a:t>万元及以上，需附</a:t>
            </a:r>
            <a:r>
              <a:rPr lang="zh-CN" altLang="en-US" sz="1200" dirty="0">
                <a:latin typeface="宋体" panose="02010600030101010101" pitchFamily="2" charset="-122"/>
                <a:ea typeface="Times New Roman" panose="02020603050405020304" pitchFamily="18" charset="0"/>
              </a:rPr>
              <a:t>所在单位</a:t>
            </a:r>
            <a:r>
              <a:rPr lang="zh-CN" altLang="en-US" sz="1200" dirty="0">
                <a:latin typeface="Times New Roman" panose="02020603050405020304" pitchFamily="18" charset="0"/>
                <a:ea typeface="仿宋_GB2312" charset="-122"/>
              </a:rPr>
              <a:t>组织相关专家的论证意见。</a:t>
            </a:r>
            <a:endParaRPr lang="zh-CN" altLang="en-US" sz="1200" dirty="0">
              <a:latin typeface="Arial" panose="020B0604020202020204" pitchFamily="34" charset="0"/>
              <a:ea typeface="宋体" panose="02010600030101010101" pitchFamily="2" charset="-122"/>
            </a:endParaRPr>
          </a:p>
        </p:txBody>
      </p:sp>
      <p:sp>
        <p:nvSpPr>
          <p:cNvPr id="66586" name="矩形 66585"/>
          <p:cNvSpPr/>
          <p:nvPr/>
        </p:nvSpPr>
        <p:spPr>
          <a:xfrm>
            <a:off x="8305800" y="0"/>
            <a:ext cx="838200" cy="396875"/>
          </a:xfrm>
          <a:prstGeom prst="rect">
            <a:avLst/>
          </a:prstGeom>
          <a:solidFill>
            <a:srgbClr val="FF99CC"/>
          </a:solidFill>
          <a:ln w="9525">
            <a:noFill/>
          </a:ln>
        </p:spPr>
        <p:txBody>
          <a:bodyPr>
            <a:spAutoFit/>
          </a:bodyPr>
          <a:p>
            <a:pPr algn="l"/>
            <a:r>
              <a:rPr lang="zh-CN" altLang="en-US" sz="2000" dirty="0">
                <a:solidFill>
                  <a:schemeClr val="tx2"/>
                </a:solidFill>
                <a:latin typeface="Tahoma" panose="020B0604030504040204" pitchFamily="34" charset="0"/>
                <a:ea typeface="黑体" panose="02010609060101010101" pitchFamily="49" charset="-122"/>
              </a:rPr>
              <a:t>附件</a:t>
            </a:r>
            <a:r>
              <a:rPr lang="en-US" altLang="zh-CN" sz="2000">
                <a:solidFill>
                  <a:schemeClr val="tx2"/>
                </a:solidFill>
                <a:latin typeface="Tahoma" panose="020B0604030504040204" pitchFamily="34" charset="0"/>
                <a:ea typeface="黑体" panose="02010609060101010101" pitchFamily="49" charset="-122"/>
              </a:rPr>
              <a:t>7</a:t>
            </a:r>
            <a:endParaRPr lang="en-US" altLang="zh-CN" sz="2000">
              <a:solidFill>
                <a:schemeClr val="tx2"/>
              </a:solidFill>
              <a:latin typeface="Tahoma" panose="020B0604030504040204" pitchFamily="34" charset="0"/>
              <a:ea typeface="黑体" panose="02010609060101010101" pitchFamily="49" charset="-122"/>
            </a:endParaRPr>
          </a:p>
        </p:txBody>
      </p:sp>
    </p:spTree>
  </p:cSld>
  <p:clrMapOvr>
    <a:masterClrMapping/>
  </p:clrMapOvr>
  <p:transition spd="med">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3" name="文本占位符 51202"/>
          <p:cNvSpPr>
            <a:spLocks noGrp="1"/>
          </p:cNvSpPr>
          <p:nvPr>
            <p:ph type="body" idx="1"/>
          </p:nvPr>
        </p:nvSpPr>
        <p:spPr>
          <a:xfrm>
            <a:off x="1219200" y="1981200"/>
            <a:ext cx="7772400" cy="4114800"/>
          </a:xfrm>
          <a:ln/>
        </p:spPr>
        <p:txBody>
          <a:bodyPr/>
          <a:p>
            <a:pPr algn="ctr">
              <a:lnSpc>
                <a:spcPct val="120000"/>
              </a:lnSpc>
              <a:buNone/>
            </a:pPr>
            <a:r>
              <a:rPr lang="zh-CN" altLang="en-US" sz="6000" b="1" dirty="0">
                <a:solidFill>
                  <a:schemeClr val="hlink"/>
                </a:solidFill>
                <a:effectLst>
                  <a:outerShdw blurRad="38100" dist="38100" dir="2700000">
                    <a:srgbClr val="C0C0C0"/>
                  </a:outerShdw>
                </a:effectLst>
                <a:ea typeface="黑体" panose="02010609060101010101" pitchFamily="49" charset="-122"/>
              </a:rPr>
              <a:t>谢谢各位领导！</a:t>
            </a:r>
            <a:endParaRPr lang="zh-CN" altLang="en-US" sz="6000" b="1" dirty="0">
              <a:solidFill>
                <a:schemeClr val="hlink"/>
              </a:solidFill>
              <a:effectLst>
                <a:outerShdw blurRad="38100" dist="38100" dir="2700000">
                  <a:srgbClr val="C0C0C0"/>
                </a:outerShdw>
              </a:effectLst>
              <a:ea typeface="黑体" panose="02010609060101010101" pitchFamily="49" charset="-122"/>
            </a:endParaRPr>
          </a:p>
          <a:p>
            <a:pPr algn="ctr">
              <a:lnSpc>
                <a:spcPct val="120000"/>
              </a:lnSpc>
              <a:buNone/>
            </a:pPr>
            <a:endParaRPr lang="zh-CN" altLang="en-US" sz="6000" b="1" dirty="0">
              <a:solidFill>
                <a:schemeClr val="hlink"/>
              </a:solidFill>
              <a:effectLst>
                <a:outerShdw blurRad="38100" dist="38100" dir="2700000">
                  <a:srgbClr val="C0C0C0"/>
                </a:outerShdw>
              </a:effectLst>
            </a:endParaRPr>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2289"/>
          <p:cNvSpPr>
            <a:spLocks noGrp="1"/>
          </p:cNvSpPr>
          <p:nvPr>
            <p:ph type="title"/>
          </p:nvPr>
        </p:nvSpPr>
        <p:spPr>
          <a:xfrm>
            <a:off x="1143000" y="228600"/>
            <a:ext cx="7793038" cy="1462088"/>
          </a:xfrm>
          <a:ln/>
        </p:spPr>
        <p:txBody>
          <a:bodyPr anchor="b"/>
          <a:p>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经费管理办法</a:t>
            </a: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制订原则</a:t>
            </a:r>
            <a:endParaRPr lang="zh-CN" altLang="en-US" sz="2800" dirty="0">
              <a:latin typeface="黑体" panose="02010609060101010101" pitchFamily="49" charset="-122"/>
              <a:ea typeface="黑体" panose="02010609060101010101" pitchFamily="49" charset="-122"/>
            </a:endParaRPr>
          </a:p>
        </p:txBody>
      </p:sp>
      <p:sp>
        <p:nvSpPr>
          <p:cNvPr id="12291" name="文本占位符 12290"/>
          <p:cNvSpPr>
            <a:spLocks noGrp="1"/>
          </p:cNvSpPr>
          <p:nvPr>
            <p:ph type="body" idx="1"/>
          </p:nvPr>
        </p:nvSpPr>
        <p:spPr>
          <a:xfrm>
            <a:off x="1219200" y="1981200"/>
            <a:ext cx="7772400" cy="4114800"/>
          </a:xfrm>
          <a:ln/>
        </p:spPr>
        <p:txBody>
          <a:bodyPr/>
          <a:p>
            <a:pPr>
              <a:lnSpc>
                <a:spcPct val="130000"/>
              </a:lnSpc>
              <a:buNone/>
            </a:pPr>
            <a:endParaRPr lang="en-US" altLang="zh-CN" sz="2800" dirty="0">
              <a:latin typeface="黑体" panose="02010609060101010101" pitchFamily="49" charset="-122"/>
              <a:ea typeface="黑体" panose="02010609060101010101" pitchFamily="49" charset="-122"/>
            </a:endParaRPr>
          </a:p>
          <a:p>
            <a:pPr>
              <a:lnSpc>
                <a:spcPct val="130000"/>
              </a:lnSpc>
              <a:buNone/>
            </a:pPr>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合同管理</a:t>
            </a:r>
            <a:endParaRPr lang="zh-CN" altLang="en-US" sz="2800" dirty="0">
              <a:latin typeface="黑体" panose="02010609060101010101" pitchFamily="49" charset="-122"/>
              <a:ea typeface="黑体" panose="02010609060101010101" pitchFamily="49" charset="-122"/>
            </a:endParaRPr>
          </a:p>
          <a:p>
            <a:pPr>
              <a:lnSpc>
                <a:spcPct val="130000"/>
              </a:lnSpc>
              <a:buNone/>
            </a:pPr>
            <a:r>
              <a:rPr lang="zh-CN" altLang="en-US" sz="2800" dirty="0">
                <a:latin typeface="黑体" panose="02010609060101010101" pitchFamily="49" charset="-122"/>
                <a:ea typeface="黑体" panose="02010609060101010101" pitchFamily="49" charset="-122"/>
              </a:rPr>
              <a:t>       预算依据</a:t>
            </a:r>
            <a:endParaRPr lang="zh-CN" altLang="en-US" sz="2800" dirty="0">
              <a:latin typeface="黑体" panose="02010609060101010101" pitchFamily="49" charset="-122"/>
              <a:ea typeface="黑体" panose="02010609060101010101" pitchFamily="49" charset="-122"/>
            </a:endParaRPr>
          </a:p>
          <a:p>
            <a:pPr>
              <a:lnSpc>
                <a:spcPct val="130000"/>
              </a:lnSpc>
              <a:buNone/>
            </a:pPr>
            <a:r>
              <a:rPr lang="zh-CN" altLang="en-US" sz="2800" dirty="0">
                <a:latin typeface="黑体" panose="02010609060101010101" pitchFamily="49" charset="-122"/>
                <a:ea typeface="黑体" panose="02010609060101010101" pitchFamily="49" charset="-122"/>
              </a:rPr>
              <a:t>       简洁明了</a:t>
            </a:r>
            <a:endParaRPr lang="zh-CN" altLang="en-US" sz="2800" dirty="0">
              <a:latin typeface="黑体" panose="02010609060101010101" pitchFamily="49" charset="-122"/>
              <a:ea typeface="黑体" panose="02010609060101010101" pitchFamily="49" charset="-122"/>
            </a:endParaRPr>
          </a:p>
          <a:p>
            <a:pPr>
              <a:lnSpc>
                <a:spcPct val="130000"/>
              </a:lnSpc>
              <a:buNone/>
            </a:pPr>
            <a:r>
              <a:rPr lang="zh-CN" altLang="en-US" sz="2800" dirty="0">
                <a:latin typeface="黑体" panose="02010609060101010101" pitchFamily="49" charset="-122"/>
                <a:ea typeface="黑体" panose="02010609060101010101" pitchFamily="49" charset="-122"/>
              </a:rPr>
              <a:t>       以人为本</a:t>
            </a:r>
            <a:endParaRPr lang="zh-CN" altLang="en-US" sz="2800" dirty="0">
              <a:latin typeface="黑体" panose="02010609060101010101" pitchFamily="49" charset="-122"/>
              <a:ea typeface="黑体" panose="02010609060101010101" pitchFamily="49" charset="-122"/>
            </a:endParaRPr>
          </a:p>
          <a:p>
            <a:pPr>
              <a:lnSpc>
                <a:spcPct val="130000"/>
              </a:lnSpc>
              <a:buNone/>
            </a:pPr>
            <a:endParaRPr lang="zh-CN" altLang="en-US" sz="2800" dirty="0">
              <a:latin typeface="黑体" panose="02010609060101010101" pitchFamily="49" charset="-122"/>
              <a:ea typeface="黑体" panose="02010609060101010101" pitchFamily="49" charset="-122"/>
            </a:endParaRPr>
          </a:p>
        </p:txBody>
      </p:sp>
      <p:sp>
        <p:nvSpPr>
          <p:cNvPr id="12295" name="直接连接符 12294"/>
          <p:cNvSpPr/>
          <p:nvPr/>
        </p:nvSpPr>
        <p:spPr>
          <a:xfrm>
            <a:off x="1524000" y="3276600"/>
            <a:ext cx="3200400" cy="0"/>
          </a:xfrm>
          <a:prstGeom prst="line">
            <a:avLst/>
          </a:prstGeom>
          <a:ln w="28575" cap="flat" cmpd="sng">
            <a:solidFill>
              <a:schemeClr val="tx1"/>
            </a:solidFill>
            <a:prstDash val="sysDot"/>
            <a:headEnd type="none" w="med" len="med"/>
            <a:tailEnd type="none" w="med" len="med"/>
          </a:ln>
        </p:spPr>
      </p:sp>
      <p:sp>
        <p:nvSpPr>
          <p:cNvPr id="12298" name="直接连接符 12297"/>
          <p:cNvSpPr/>
          <p:nvPr/>
        </p:nvSpPr>
        <p:spPr>
          <a:xfrm>
            <a:off x="1524000" y="3962400"/>
            <a:ext cx="3200400" cy="0"/>
          </a:xfrm>
          <a:prstGeom prst="line">
            <a:avLst/>
          </a:prstGeom>
          <a:ln w="28575" cap="flat" cmpd="sng">
            <a:solidFill>
              <a:schemeClr val="tx1"/>
            </a:solidFill>
            <a:prstDash val="sysDot"/>
            <a:headEnd type="none" w="med" len="med"/>
            <a:tailEnd type="none" w="med" len="med"/>
          </a:ln>
        </p:spPr>
      </p:sp>
      <p:sp>
        <p:nvSpPr>
          <p:cNvPr id="12299" name="直接连接符 12298"/>
          <p:cNvSpPr/>
          <p:nvPr/>
        </p:nvSpPr>
        <p:spPr>
          <a:xfrm>
            <a:off x="1524000" y="4648200"/>
            <a:ext cx="3200400" cy="0"/>
          </a:xfrm>
          <a:prstGeom prst="line">
            <a:avLst/>
          </a:prstGeom>
          <a:ln w="28575" cap="flat" cmpd="sng">
            <a:solidFill>
              <a:schemeClr val="tx1"/>
            </a:solidFill>
            <a:prstDash val="sysDot"/>
            <a:headEnd type="none" w="med" len="med"/>
            <a:tailEnd type="none" w="med" len="med"/>
          </a:ln>
        </p:spPr>
      </p:sp>
      <p:pic>
        <p:nvPicPr>
          <p:cNvPr id="12301" name="图片 12300"/>
          <p:cNvPicPr>
            <a:picLocks noChangeAspect="1"/>
          </p:cNvPicPr>
          <p:nvPr/>
        </p:nvPicPr>
        <p:blipFill>
          <a:blip r:embed="rId1"/>
          <a:srcRect r="3644"/>
          <a:stretch>
            <a:fillRect/>
          </a:stretch>
        </p:blipFill>
        <p:spPr>
          <a:xfrm>
            <a:off x="6553200" y="2590800"/>
            <a:ext cx="1779588" cy="2438400"/>
          </a:xfrm>
          <a:prstGeom prst="rect">
            <a:avLst/>
          </a:prstGeom>
          <a:noFill/>
          <a:ln w="9525">
            <a:noFill/>
          </a:ln>
        </p:spPr>
      </p:pic>
      <p:sp>
        <p:nvSpPr>
          <p:cNvPr id="12302" name="直接连接符 12301"/>
          <p:cNvSpPr/>
          <p:nvPr/>
        </p:nvSpPr>
        <p:spPr>
          <a:xfrm>
            <a:off x="1524000" y="5334000"/>
            <a:ext cx="3200400" cy="0"/>
          </a:xfrm>
          <a:prstGeom prst="line">
            <a:avLst/>
          </a:prstGeom>
          <a:ln w="28575" cap="flat" cmpd="sng">
            <a:solidFill>
              <a:schemeClr val="tx1"/>
            </a:solidFill>
            <a:prstDash val="sysDot"/>
            <a:headEnd type="none" w="med" len="med"/>
            <a:tailEnd type="none" w="med" len="med"/>
          </a:ln>
        </p:spPr>
      </p:sp>
    </p:spTree>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1265"/>
          <p:cNvSpPr>
            <a:spLocks noGrp="1"/>
          </p:cNvSpPr>
          <p:nvPr>
            <p:ph type="title"/>
          </p:nvPr>
        </p:nvSpPr>
        <p:spPr>
          <a:ln/>
        </p:spPr>
        <p:txBody>
          <a:bodyPr anchor="b"/>
          <a:p>
            <a:r>
              <a:rPr lang="en-US" altLang="zh-CN" sz="2800" dirty="0">
                <a:ea typeface="黑体" panose="02010609060101010101" pitchFamily="49" charset="-122"/>
              </a:rPr>
              <a:t>《</a:t>
            </a:r>
            <a:r>
              <a:rPr lang="zh-CN" altLang="en-US" sz="2800" dirty="0">
                <a:ea typeface="黑体" panose="02010609060101010101" pitchFamily="49" charset="-122"/>
              </a:rPr>
              <a:t>经费管理办法</a:t>
            </a:r>
            <a:r>
              <a:rPr lang="en-US" altLang="zh-CN" sz="2800" dirty="0">
                <a:ea typeface="黑体" panose="02010609060101010101" pitchFamily="49" charset="-122"/>
              </a:rPr>
              <a:t>》</a:t>
            </a:r>
            <a:r>
              <a:rPr lang="zh-CN" altLang="en-US" sz="2800" dirty="0">
                <a:ea typeface="黑体" panose="02010609060101010101" pitchFamily="49" charset="-122"/>
              </a:rPr>
              <a:t>制订依据</a:t>
            </a:r>
            <a:endParaRPr lang="zh-CN" altLang="en-US" sz="2800" dirty="0">
              <a:ea typeface="黑体" panose="02010609060101010101" pitchFamily="49" charset="-122"/>
            </a:endParaRPr>
          </a:p>
        </p:txBody>
      </p:sp>
      <p:sp>
        <p:nvSpPr>
          <p:cNvPr id="11267" name="文本占位符 11266"/>
          <p:cNvSpPr>
            <a:spLocks noGrp="1"/>
          </p:cNvSpPr>
          <p:nvPr>
            <p:ph type="body" idx="1"/>
          </p:nvPr>
        </p:nvSpPr>
        <p:spPr>
          <a:xfrm>
            <a:off x="914400" y="1938338"/>
            <a:ext cx="5486400" cy="4419600"/>
          </a:xfrm>
          <a:ln/>
        </p:spPr>
        <p:txBody>
          <a:bodyPr/>
          <a:p>
            <a:pPr>
              <a:lnSpc>
                <a:spcPct val="140000"/>
              </a:lnSpc>
              <a:buNone/>
            </a:pPr>
            <a:r>
              <a:rPr lang="en-US" altLang="zh-CN" sz="1800" dirty="0">
                <a:latin typeface="黑体" panose="02010609060101010101" pitchFamily="49" charset="-122"/>
                <a:ea typeface="黑体" panose="02010609060101010101" pitchFamily="49" charset="-122"/>
              </a:rPr>
              <a:t>1</a:t>
            </a:r>
            <a:r>
              <a:rPr lang="zh-CN" altLang="en-US" sz="1800" dirty="0">
                <a:latin typeface="黑体" panose="02010609060101010101" pitchFamily="49" charset="-122"/>
                <a:ea typeface="黑体" panose="02010609060101010101" pitchFamily="49" charset="-122"/>
              </a:rPr>
              <a:t>、</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关于进一步完善中央财政科研项目资金管理等政策的若干意见</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（中办发</a:t>
            </a:r>
            <a:r>
              <a:rPr lang="en-US" altLang="zh-CN" sz="1800" dirty="0">
                <a:latin typeface="黑体" panose="02010609060101010101" pitchFamily="49" charset="-122"/>
                <a:ea typeface="黑体" panose="02010609060101010101" pitchFamily="49" charset="-122"/>
              </a:rPr>
              <a:t>[2016]50</a:t>
            </a:r>
            <a:r>
              <a:rPr lang="zh-CN" altLang="en-US" sz="1800" dirty="0">
                <a:latin typeface="黑体" panose="02010609060101010101" pitchFamily="49" charset="-122"/>
                <a:ea typeface="黑体" panose="02010609060101010101" pitchFamily="49" charset="-122"/>
              </a:rPr>
              <a:t>号）</a:t>
            </a:r>
            <a:endParaRPr lang="zh-CN" altLang="en-US" sz="1800" dirty="0">
              <a:latin typeface="黑体" panose="02010609060101010101" pitchFamily="49" charset="-122"/>
              <a:ea typeface="黑体" panose="02010609060101010101" pitchFamily="49" charset="-122"/>
            </a:endParaRPr>
          </a:p>
          <a:p>
            <a:pPr>
              <a:lnSpc>
                <a:spcPct val="140000"/>
              </a:lnSpc>
              <a:buNone/>
            </a:pPr>
            <a:r>
              <a:rPr lang="en-US" altLang="zh-CN" sz="1800" dirty="0">
                <a:latin typeface="黑体" panose="02010609060101010101" pitchFamily="49" charset="-122"/>
                <a:ea typeface="黑体" panose="02010609060101010101" pitchFamily="49" charset="-122"/>
              </a:rPr>
              <a:t>2</a:t>
            </a:r>
            <a:r>
              <a:rPr lang="zh-CN" altLang="en-US" sz="1800" dirty="0">
                <a:latin typeface="黑体" panose="02010609060101010101" pitchFamily="49" charset="-122"/>
                <a:ea typeface="黑体" panose="02010609060101010101" pitchFamily="49" charset="-122"/>
              </a:rPr>
              <a:t>、</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国家社会科学基金项目资金管理办法</a:t>
            </a:r>
            <a:r>
              <a:rPr lang="en-US" altLang="zh-CN" sz="1800" dirty="0">
                <a:latin typeface="黑体" panose="02010609060101010101" pitchFamily="49" charset="-122"/>
                <a:ea typeface="黑体" panose="02010609060101010101" pitchFamily="49" charset="-122"/>
              </a:rPr>
              <a:t>》     </a:t>
            </a:r>
            <a:r>
              <a:rPr lang="zh-CN" altLang="en-US" sz="1800" dirty="0">
                <a:latin typeface="黑体" panose="02010609060101010101" pitchFamily="49" charset="-122"/>
                <a:ea typeface="黑体" panose="02010609060101010101" pitchFamily="49" charset="-122"/>
              </a:rPr>
              <a:t>（财教</a:t>
            </a:r>
            <a:r>
              <a:rPr lang="en-US" altLang="zh-CN" sz="1800" dirty="0">
                <a:latin typeface="黑体" panose="02010609060101010101" pitchFamily="49" charset="-122"/>
                <a:ea typeface="黑体" panose="02010609060101010101" pitchFamily="49" charset="-122"/>
              </a:rPr>
              <a:t>[2016]304</a:t>
            </a:r>
            <a:r>
              <a:rPr lang="zh-CN" altLang="en-US" sz="1800" dirty="0">
                <a:latin typeface="黑体" panose="02010609060101010101" pitchFamily="49" charset="-122"/>
                <a:ea typeface="黑体" panose="02010609060101010101" pitchFamily="49" charset="-122"/>
              </a:rPr>
              <a:t>号）</a:t>
            </a:r>
            <a:endParaRPr lang="zh-CN" altLang="en-US" sz="1800" dirty="0">
              <a:latin typeface="黑体" panose="02010609060101010101" pitchFamily="49" charset="-122"/>
              <a:ea typeface="黑体" panose="02010609060101010101" pitchFamily="49" charset="-122"/>
            </a:endParaRPr>
          </a:p>
          <a:p>
            <a:pPr>
              <a:lnSpc>
                <a:spcPct val="140000"/>
              </a:lnSpc>
              <a:buNone/>
            </a:pPr>
            <a:r>
              <a:rPr lang="en-US" altLang="zh-CN" sz="1800" dirty="0">
                <a:latin typeface="黑体" panose="02010609060101010101" pitchFamily="49" charset="-122"/>
                <a:ea typeface="黑体" panose="02010609060101010101" pitchFamily="49" charset="-122"/>
              </a:rPr>
              <a:t>3</a:t>
            </a:r>
            <a:r>
              <a:rPr lang="zh-CN" altLang="en-US" sz="1800" dirty="0">
                <a:latin typeface="黑体" panose="02010609060101010101" pitchFamily="49" charset="-122"/>
                <a:ea typeface="黑体" panose="02010609060101010101" pitchFamily="49" charset="-122"/>
              </a:rPr>
              <a:t>、</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高等学校哲学社会科学繁荣计划专项资金管理办法</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（财教</a:t>
            </a:r>
            <a:r>
              <a:rPr lang="en-US" altLang="zh-CN" sz="1800" dirty="0">
                <a:latin typeface="黑体" panose="02010609060101010101" pitchFamily="49" charset="-122"/>
                <a:ea typeface="黑体" panose="02010609060101010101" pitchFamily="49" charset="-122"/>
              </a:rPr>
              <a:t>[2016]317</a:t>
            </a:r>
            <a:r>
              <a:rPr lang="zh-CN" altLang="en-US" sz="1800" dirty="0">
                <a:latin typeface="黑体" panose="02010609060101010101" pitchFamily="49" charset="-122"/>
                <a:ea typeface="黑体" panose="02010609060101010101" pitchFamily="49" charset="-122"/>
              </a:rPr>
              <a:t>号）</a:t>
            </a:r>
            <a:endParaRPr lang="zh-CN" altLang="en-US" sz="1800" dirty="0">
              <a:latin typeface="黑体" panose="02010609060101010101" pitchFamily="49" charset="-122"/>
              <a:ea typeface="黑体" panose="02010609060101010101" pitchFamily="49" charset="-122"/>
            </a:endParaRPr>
          </a:p>
          <a:p>
            <a:pPr>
              <a:lnSpc>
                <a:spcPct val="140000"/>
              </a:lnSpc>
              <a:buNone/>
            </a:pPr>
            <a:r>
              <a:rPr lang="en-US" altLang="zh-CN" sz="1800" dirty="0">
                <a:latin typeface="黑体" panose="02010609060101010101" pitchFamily="49" charset="-122"/>
                <a:ea typeface="黑体" panose="02010609060101010101" pitchFamily="49" charset="-122"/>
              </a:rPr>
              <a:t>4</a:t>
            </a:r>
            <a:r>
              <a:rPr lang="zh-CN" altLang="en-US" sz="1800" dirty="0">
                <a:latin typeface="黑体" panose="02010609060101010101" pitchFamily="49" charset="-122"/>
                <a:ea typeface="黑体" panose="02010609060101010101" pitchFamily="49" charset="-122"/>
              </a:rPr>
              <a:t>、</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山西省科研项目经费和科技活动经费管理办法（试行）</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（晋政办发</a:t>
            </a:r>
            <a:r>
              <a:rPr lang="en-US" altLang="zh-CN" sz="1800" dirty="0">
                <a:latin typeface="黑体" panose="02010609060101010101" pitchFamily="49" charset="-122"/>
                <a:ea typeface="黑体" panose="02010609060101010101" pitchFamily="49" charset="-122"/>
              </a:rPr>
              <a:t>[2016]76</a:t>
            </a:r>
            <a:r>
              <a:rPr lang="zh-CN" altLang="en-US" sz="1800" dirty="0">
                <a:latin typeface="黑体" panose="02010609060101010101" pitchFamily="49" charset="-122"/>
                <a:ea typeface="黑体" panose="02010609060101010101" pitchFamily="49" charset="-122"/>
              </a:rPr>
              <a:t>号）</a:t>
            </a:r>
            <a:endParaRPr lang="zh-CN" altLang="en-US" sz="1800" dirty="0">
              <a:latin typeface="黑体" panose="02010609060101010101" pitchFamily="49" charset="-122"/>
              <a:ea typeface="黑体" panose="02010609060101010101" pitchFamily="49" charset="-122"/>
            </a:endParaRPr>
          </a:p>
          <a:p>
            <a:pPr>
              <a:lnSpc>
                <a:spcPct val="140000"/>
              </a:lnSpc>
              <a:spcBef>
                <a:spcPct val="70000"/>
              </a:spcBef>
              <a:buNone/>
            </a:pPr>
            <a:r>
              <a:rPr lang="en-US" altLang="zh-CN" sz="1800" dirty="0">
                <a:latin typeface="黑体" panose="02010609060101010101" pitchFamily="49" charset="-122"/>
                <a:ea typeface="黑体" panose="02010609060101010101" pitchFamily="49" charset="-122"/>
              </a:rPr>
              <a:t>5</a:t>
            </a:r>
            <a:r>
              <a:rPr lang="zh-CN" altLang="en-US" sz="1800" dirty="0">
                <a:latin typeface="黑体" panose="02010609060101010101" pitchFamily="49" charset="-122"/>
                <a:ea typeface="黑体" panose="02010609060101010101" pitchFamily="49" charset="-122"/>
              </a:rPr>
              <a:t>、</a:t>
            </a:r>
            <a:r>
              <a:rPr lang="en-US" altLang="zh-CN" sz="1800" dirty="0">
                <a:latin typeface="黑体" panose="02010609060101010101" pitchFamily="49" charset="-122"/>
                <a:ea typeface="黑体" panose="02010609060101010101" pitchFamily="49" charset="-122"/>
              </a:rPr>
              <a:t>《</a:t>
            </a:r>
            <a:r>
              <a:rPr lang="zh-CN" altLang="en-US" sz="1800" dirty="0">
                <a:latin typeface="黑体" panose="02010609060101010101" pitchFamily="49" charset="-122"/>
                <a:ea typeface="黑体" panose="02010609060101010101" pitchFamily="49" charset="-122"/>
              </a:rPr>
              <a:t>关于实行以增加知识价值为导向分配政策的若干意见</a:t>
            </a:r>
            <a:r>
              <a:rPr lang="en-US" altLang="zh-CN" sz="1800">
                <a:latin typeface="黑体" panose="02010609060101010101" pitchFamily="49" charset="-122"/>
                <a:ea typeface="黑体" panose="02010609060101010101" pitchFamily="49" charset="-122"/>
              </a:rPr>
              <a:t>》</a:t>
            </a:r>
            <a:endParaRPr lang="en-US" altLang="zh-CN" sz="1800">
              <a:latin typeface="黑体" panose="02010609060101010101" pitchFamily="49" charset="-122"/>
              <a:ea typeface="黑体" panose="02010609060101010101" pitchFamily="49" charset="-122"/>
            </a:endParaRPr>
          </a:p>
        </p:txBody>
      </p:sp>
      <p:pic>
        <p:nvPicPr>
          <p:cNvPr id="11268" name="图片 11267"/>
          <p:cNvPicPr>
            <a:picLocks noChangeAspect="1"/>
          </p:cNvPicPr>
          <p:nvPr/>
        </p:nvPicPr>
        <p:blipFill>
          <a:blip r:embed="rId1"/>
          <a:stretch>
            <a:fillRect/>
          </a:stretch>
        </p:blipFill>
        <p:spPr>
          <a:xfrm>
            <a:off x="6629400" y="2590800"/>
            <a:ext cx="2027238" cy="2590800"/>
          </a:xfrm>
          <a:prstGeom prst="rect">
            <a:avLst/>
          </a:prstGeom>
          <a:noFill/>
          <a:ln w="9525">
            <a:noFill/>
          </a:ln>
        </p:spPr>
      </p:pic>
      <p:sp>
        <p:nvSpPr>
          <p:cNvPr id="11269" name="直接连接符 11268"/>
          <p:cNvSpPr/>
          <p:nvPr/>
        </p:nvSpPr>
        <p:spPr>
          <a:xfrm>
            <a:off x="914400" y="2873375"/>
            <a:ext cx="5334000" cy="0"/>
          </a:xfrm>
          <a:prstGeom prst="line">
            <a:avLst/>
          </a:prstGeom>
          <a:ln w="19050" cap="flat" cmpd="sng">
            <a:solidFill>
              <a:schemeClr val="tx1"/>
            </a:solidFill>
            <a:prstDash val="sysDot"/>
            <a:headEnd type="none" w="med" len="med"/>
            <a:tailEnd type="none" w="med" len="med"/>
          </a:ln>
        </p:spPr>
      </p:sp>
      <p:sp>
        <p:nvSpPr>
          <p:cNvPr id="11270" name="直接连接符 11269"/>
          <p:cNvSpPr/>
          <p:nvPr/>
        </p:nvSpPr>
        <p:spPr>
          <a:xfrm>
            <a:off x="914400" y="3711575"/>
            <a:ext cx="5334000" cy="0"/>
          </a:xfrm>
          <a:prstGeom prst="line">
            <a:avLst/>
          </a:prstGeom>
          <a:ln w="19050" cap="flat" cmpd="sng">
            <a:solidFill>
              <a:schemeClr val="tx1"/>
            </a:solidFill>
            <a:prstDash val="sysDot"/>
            <a:headEnd type="none" w="med" len="med"/>
            <a:tailEnd type="none" w="med" len="med"/>
          </a:ln>
        </p:spPr>
      </p:sp>
      <p:sp>
        <p:nvSpPr>
          <p:cNvPr id="11271" name="直接连接符 11270"/>
          <p:cNvSpPr/>
          <p:nvPr/>
        </p:nvSpPr>
        <p:spPr>
          <a:xfrm>
            <a:off x="914400" y="4514850"/>
            <a:ext cx="5334000" cy="0"/>
          </a:xfrm>
          <a:prstGeom prst="line">
            <a:avLst/>
          </a:prstGeom>
          <a:ln w="19050" cap="flat" cmpd="sng">
            <a:solidFill>
              <a:schemeClr val="tx1"/>
            </a:solidFill>
            <a:prstDash val="sysDot"/>
            <a:headEnd type="none" w="med" len="med"/>
            <a:tailEnd type="none" w="med" len="med"/>
          </a:ln>
        </p:spPr>
      </p:sp>
      <p:sp>
        <p:nvSpPr>
          <p:cNvPr id="11272" name="直接连接符 11271"/>
          <p:cNvSpPr/>
          <p:nvPr/>
        </p:nvSpPr>
        <p:spPr>
          <a:xfrm>
            <a:off x="914400" y="5305425"/>
            <a:ext cx="5334000" cy="0"/>
          </a:xfrm>
          <a:prstGeom prst="line">
            <a:avLst/>
          </a:prstGeom>
          <a:ln w="19050" cap="flat" cmpd="sng">
            <a:solidFill>
              <a:schemeClr val="tx1"/>
            </a:solidFill>
            <a:prstDash val="sysDot"/>
            <a:headEnd type="none" w="med" len="med"/>
            <a:tailEnd type="none" w="med" len="med"/>
          </a:ln>
        </p:spPr>
      </p:sp>
      <p:sp>
        <p:nvSpPr>
          <p:cNvPr id="11273" name="直接连接符 11272"/>
          <p:cNvSpPr/>
          <p:nvPr/>
        </p:nvSpPr>
        <p:spPr>
          <a:xfrm>
            <a:off x="914400" y="6210300"/>
            <a:ext cx="5334000" cy="0"/>
          </a:xfrm>
          <a:prstGeom prst="line">
            <a:avLst/>
          </a:prstGeom>
          <a:ln w="19050" cap="flat" cmpd="sng">
            <a:solidFill>
              <a:schemeClr val="tx1"/>
            </a:solidFill>
            <a:prstDash val="sysDot"/>
            <a:headEnd type="none" w="med" len="med"/>
            <a:tailEnd type="none" w="med" len="med"/>
          </a:ln>
        </p:spPr>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标题 95233"/>
          <p:cNvSpPr>
            <a:spLocks noGrp="1"/>
          </p:cNvSpPr>
          <p:nvPr>
            <p:ph type="title"/>
          </p:nvPr>
        </p:nvSpPr>
        <p:spPr>
          <a:xfrm>
            <a:off x="1143000" y="228600"/>
            <a:ext cx="7793038" cy="1462088"/>
          </a:xfrm>
          <a:ln/>
        </p:spPr>
        <p:txBody>
          <a:bodyPr anchor="b"/>
          <a:p>
            <a:r>
              <a:rPr lang="en-US" altLang="zh-CN" sz="2800" dirty="0">
                <a:ea typeface="黑体" panose="02010609060101010101" pitchFamily="49" charset="-122"/>
              </a:rPr>
              <a:t>《</a:t>
            </a:r>
            <a:r>
              <a:rPr lang="zh-CN" altLang="en-US" sz="2800" dirty="0">
                <a:ea typeface="黑体" panose="02010609060101010101" pitchFamily="49" charset="-122"/>
              </a:rPr>
              <a:t>经费管理办法</a:t>
            </a:r>
            <a:r>
              <a:rPr lang="en-US" altLang="zh-CN" sz="2800" dirty="0">
                <a:ea typeface="黑体" panose="02010609060101010101" pitchFamily="49" charset="-122"/>
              </a:rPr>
              <a:t>》</a:t>
            </a:r>
            <a:r>
              <a:rPr lang="zh-CN" altLang="en-US" sz="2800" dirty="0">
                <a:ea typeface="黑体" panose="02010609060101010101" pitchFamily="49" charset="-122"/>
              </a:rPr>
              <a:t>亮点</a:t>
            </a:r>
            <a:endParaRPr lang="zh-CN" altLang="en-US" sz="2800" dirty="0">
              <a:ea typeface="黑体" panose="02010609060101010101" pitchFamily="49" charset="-122"/>
            </a:endParaRPr>
          </a:p>
        </p:txBody>
      </p:sp>
      <p:sp>
        <p:nvSpPr>
          <p:cNvPr id="95235" name="文本占位符 95234"/>
          <p:cNvSpPr>
            <a:spLocks noGrp="1"/>
          </p:cNvSpPr>
          <p:nvPr>
            <p:ph type="body" idx="1"/>
          </p:nvPr>
        </p:nvSpPr>
        <p:spPr>
          <a:xfrm>
            <a:off x="304800" y="1990725"/>
            <a:ext cx="8763000" cy="4486275"/>
          </a:xfrm>
          <a:ln/>
        </p:spPr>
        <p:txBody>
          <a:bodyPr/>
          <a:p>
            <a:pPr>
              <a:lnSpc>
                <a:spcPct val="130000"/>
              </a:lnSpc>
              <a:spcBef>
                <a:spcPct val="0"/>
              </a:spcBef>
              <a:buNone/>
            </a:pPr>
            <a:r>
              <a:rPr lang="en-US" altLang="en-US" sz="2000" b="1">
                <a:solidFill>
                  <a:srgbClr val="FF0066"/>
                </a:solidFill>
                <a:latin typeface="黑体" panose="02010609060101010101" pitchFamily="49" charset="-122"/>
                <a:ea typeface="黑体" panose="02010609060101010101" pitchFamily="49" charset="-122"/>
              </a:rPr>
              <a:t>◆</a:t>
            </a:r>
            <a:r>
              <a:rPr lang="en-US" altLang="zh-CN" sz="2000" b="1" dirty="0">
                <a:solidFill>
                  <a:srgbClr val="FF0066"/>
                </a:solidFill>
                <a:latin typeface="黑体" panose="02010609060101010101" pitchFamily="49" charset="-122"/>
                <a:ea typeface="黑体" panose="02010609060101010101" pitchFamily="49" charset="-122"/>
              </a:rPr>
              <a:t>1</a:t>
            </a:r>
            <a:r>
              <a:rPr lang="zh-CN" altLang="en-US" sz="2000" b="1" dirty="0">
                <a:solidFill>
                  <a:srgbClr val="FF0066"/>
                </a:solidFill>
                <a:latin typeface="黑体" panose="02010609060101010101" pitchFamily="49" charset="-122"/>
                <a:ea typeface="黑体" panose="02010609060101010101" pitchFamily="49" charset="-122"/>
              </a:rPr>
              <a:t>、预算调整：</a:t>
            </a:r>
            <a:endParaRPr lang="zh-CN" altLang="en-US" sz="2000" b="1" dirty="0">
              <a:solidFill>
                <a:srgbClr val="FF0066"/>
              </a:solidFill>
              <a:latin typeface="黑体" panose="02010609060101010101" pitchFamily="49" charset="-122"/>
              <a:ea typeface="黑体" panose="02010609060101010101" pitchFamily="49" charset="-122"/>
            </a:endParaRPr>
          </a:p>
          <a:p>
            <a:pPr>
              <a:lnSpc>
                <a:spcPct val="130000"/>
              </a:lnSpc>
              <a:spcBef>
                <a:spcPct val="0"/>
              </a:spcBef>
              <a:buNone/>
            </a:pPr>
            <a:r>
              <a:rPr lang="zh-CN" altLang="en-US" sz="2000" b="1" dirty="0">
                <a:ea typeface="仿宋" panose="02010609060101010101" pitchFamily="49" charset="-122"/>
              </a:rPr>
              <a:t>     除中央财政会议费</a:t>
            </a:r>
            <a:r>
              <a:rPr lang="en-US" altLang="zh-CN" sz="2000" b="1" dirty="0">
                <a:ea typeface="仿宋" panose="02010609060101010101" pitchFamily="49" charset="-122"/>
              </a:rPr>
              <a:t>/</a:t>
            </a:r>
            <a:r>
              <a:rPr lang="zh-CN" altLang="en-US" sz="2000" b="1" dirty="0">
                <a:ea typeface="仿宋" panose="02010609060101010101" pitchFamily="49" charset="-122"/>
              </a:rPr>
              <a:t>差旅费</a:t>
            </a:r>
            <a:r>
              <a:rPr lang="en-US" altLang="zh-CN" sz="2000" b="1" dirty="0">
                <a:ea typeface="仿宋" panose="02010609060101010101" pitchFamily="49" charset="-122"/>
              </a:rPr>
              <a:t>/</a:t>
            </a:r>
            <a:r>
              <a:rPr lang="zh-CN" altLang="en-US" sz="2000" b="1" dirty="0">
                <a:ea typeface="仿宋" panose="02010609060101010101" pitchFamily="49" charset="-122"/>
              </a:rPr>
              <a:t>国际合作与交流费、专家咨询费、劳务费调增，预算总额调整、增列外拨资金以外，其余调整由学校审批；</a:t>
            </a:r>
            <a:endParaRPr lang="zh-CN" altLang="en-US" sz="2000" dirty="0">
              <a:solidFill>
                <a:srgbClr val="FF0066"/>
              </a:solidFill>
              <a:latin typeface="黑体" panose="02010609060101010101" pitchFamily="49" charset="-122"/>
              <a:ea typeface="黑体" panose="02010609060101010101" pitchFamily="49" charset="-122"/>
            </a:endParaRPr>
          </a:p>
          <a:p>
            <a:pPr>
              <a:lnSpc>
                <a:spcPct val="130000"/>
              </a:lnSpc>
              <a:spcBef>
                <a:spcPct val="0"/>
              </a:spcBef>
              <a:buNone/>
            </a:pPr>
            <a:r>
              <a:rPr lang="en-US" altLang="en-US" sz="2000" b="1">
                <a:solidFill>
                  <a:srgbClr val="FF0066"/>
                </a:solidFill>
                <a:latin typeface="黑体" panose="02010609060101010101" pitchFamily="49" charset="-122"/>
                <a:ea typeface="黑体" panose="02010609060101010101" pitchFamily="49" charset="-122"/>
              </a:rPr>
              <a:t>◆</a:t>
            </a:r>
            <a:r>
              <a:rPr lang="zh-CN" altLang="en-US" sz="2000" b="1" dirty="0">
                <a:solidFill>
                  <a:srgbClr val="FF0066"/>
                </a:solidFill>
                <a:latin typeface="黑体" panose="02010609060101010101" pitchFamily="49" charset="-122"/>
                <a:ea typeface="黑体" panose="02010609060101010101" pitchFamily="49" charset="-122"/>
              </a:rPr>
              <a:t> </a:t>
            </a:r>
            <a:r>
              <a:rPr lang="en-US" altLang="zh-CN" sz="2000" b="1" dirty="0">
                <a:solidFill>
                  <a:srgbClr val="FF0066"/>
                </a:solidFill>
                <a:latin typeface="黑体" panose="02010609060101010101" pitchFamily="49" charset="-122"/>
                <a:ea typeface="黑体" panose="02010609060101010101" pitchFamily="49" charset="-122"/>
              </a:rPr>
              <a:t>2</a:t>
            </a:r>
            <a:r>
              <a:rPr lang="zh-CN" altLang="en-US" sz="2000" b="1" dirty="0">
                <a:solidFill>
                  <a:srgbClr val="FF0066"/>
                </a:solidFill>
                <a:latin typeface="黑体" panose="02010609060101010101" pitchFamily="49" charset="-122"/>
                <a:ea typeface="黑体" panose="02010609060101010101" pitchFamily="49" charset="-122"/>
              </a:rPr>
              <a:t>、报销手续：</a:t>
            </a:r>
            <a:endParaRPr lang="zh-CN" altLang="en-US" sz="2000" b="1" dirty="0">
              <a:solidFill>
                <a:srgbClr val="FF0066"/>
              </a:solidFill>
              <a:latin typeface="黑体" panose="02010609060101010101" pitchFamily="49" charset="-122"/>
              <a:ea typeface="黑体" panose="02010609060101010101" pitchFamily="49" charset="-122"/>
            </a:endParaRPr>
          </a:p>
          <a:p>
            <a:pPr>
              <a:lnSpc>
                <a:spcPct val="130000"/>
              </a:lnSpc>
              <a:spcBef>
                <a:spcPct val="0"/>
              </a:spcBef>
              <a:buNone/>
            </a:pPr>
            <a:r>
              <a:rPr lang="zh-CN" altLang="en-US" sz="2000" b="1" dirty="0">
                <a:latin typeface="仿宋" panose="02010609060101010101" pitchFamily="49" charset="-122"/>
                <a:ea typeface="仿宋" panose="02010609060101010101" pitchFamily="49" charset="-122"/>
              </a:rPr>
              <a:t>   合法票据经手人、项目负责人签字后报销；</a:t>
            </a:r>
            <a:endParaRPr lang="zh-CN" altLang="en-US" sz="2000" b="1" dirty="0">
              <a:latin typeface="仿宋" panose="02010609060101010101" pitchFamily="49" charset="-122"/>
              <a:ea typeface="仿宋" panose="02010609060101010101" pitchFamily="49" charset="-122"/>
            </a:endParaRPr>
          </a:p>
          <a:p>
            <a:pPr>
              <a:lnSpc>
                <a:spcPct val="130000"/>
              </a:lnSpc>
              <a:buNone/>
            </a:pPr>
            <a:r>
              <a:rPr lang="en-US" altLang="en-US" sz="2000" b="1">
                <a:solidFill>
                  <a:srgbClr val="FF0066"/>
                </a:solidFill>
                <a:latin typeface="黑体" panose="02010609060101010101" pitchFamily="49" charset="-122"/>
                <a:ea typeface="黑体" panose="02010609060101010101" pitchFamily="49" charset="-122"/>
              </a:rPr>
              <a:t>◆</a:t>
            </a:r>
            <a:r>
              <a:rPr lang="zh-CN" altLang="en-US" sz="2000" b="1" dirty="0">
                <a:solidFill>
                  <a:srgbClr val="FF0066"/>
                </a:solidFill>
                <a:latin typeface="黑体" panose="02010609060101010101" pitchFamily="49" charset="-122"/>
                <a:ea typeface="黑体" panose="02010609060101010101" pitchFamily="49" charset="-122"/>
              </a:rPr>
              <a:t> </a:t>
            </a:r>
            <a:r>
              <a:rPr lang="en-US" altLang="zh-CN" sz="2000" b="1" dirty="0">
                <a:solidFill>
                  <a:srgbClr val="FF0066"/>
                </a:solidFill>
                <a:latin typeface="黑体" panose="02010609060101010101" pitchFamily="49" charset="-122"/>
                <a:ea typeface="黑体" panose="02010609060101010101" pitchFamily="49" charset="-122"/>
              </a:rPr>
              <a:t>3</a:t>
            </a:r>
            <a:r>
              <a:rPr lang="zh-CN" altLang="en-US" sz="2000" b="1" dirty="0">
                <a:solidFill>
                  <a:srgbClr val="FF0066"/>
                </a:solidFill>
                <a:latin typeface="黑体" panose="02010609060101010101" pitchFamily="49" charset="-122"/>
                <a:ea typeface="黑体" panose="02010609060101010101" pitchFamily="49" charset="-122"/>
              </a:rPr>
              <a:t>、资产管理：</a:t>
            </a:r>
            <a:endParaRPr lang="zh-CN" altLang="en-US" sz="2000" b="1" dirty="0">
              <a:solidFill>
                <a:srgbClr val="FF0066"/>
              </a:solidFill>
              <a:latin typeface="黑体" panose="02010609060101010101" pitchFamily="49" charset="-122"/>
              <a:ea typeface="黑体" panose="02010609060101010101" pitchFamily="49" charset="-122"/>
            </a:endParaRPr>
          </a:p>
          <a:p>
            <a:pPr>
              <a:lnSpc>
                <a:spcPct val="130000"/>
              </a:lnSpc>
              <a:buNone/>
            </a:pPr>
            <a:r>
              <a:rPr lang="zh-CN" altLang="en-US" sz="2000" b="1" dirty="0">
                <a:ea typeface="仿宋" panose="02010609060101010101" pitchFamily="49" charset="-122"/>
              </a:rPr>
              <a:t>    单次购买</a:t>
            </a:r>
            <a:r>
              <a:rPr lang="en-US" altLang="zh-CN" sz="2000" b="1" dirty="0">
                <a:ea typeface="仿宋" panose="02010609060101010101" pitchFamily="49" charset="-122"/>
              </a:rPr>
              <a:t>1</a:t>
            </a:r>
            <a:r>
              <a:rPr lang="zh-CN" altLang="en-US" sz="2000" b="1" dirty="0">
                <a:ea typeface="仿宋" panose="02010609060101010101" pitchFamily="49" charset="-122"/>
              </a:rPr>
              <a:t>万元以下的办公用品、低值易耗品凭发票据实报销；</a:t>
            </a:r>
            <a:endParaRPr lang="zh-CN" altLang="en-US" sz="2000" b="1" dirty="0">
              <a:ea typeface="仿宋" panose="02010609060101010101" pitchFamily="49" charset="-122"/>
            </a:endParaRPr>
          </a:p>
          <a:p>
            <a:pPr>
              <a:lnSpc>
                <a:spcPct val="130000"/>
              </a:lnSpc>
              <a:buNone/>
            </a:pPr>
            <a:r>
              <a:rPr lang="zh-CN" altLang="en-US" sz="2000" b="1" dirty="0">
                <a:ea typeface="仿宋" panose="02010609060101010101" pitchFamily="49" charset="-122"/>
              </a:rPr>
              <a:t>    单次购买</a:t>
            </a:r>
            <a:r>
              <a:rPr lang="en-US" altLang="zh-CN" sz="2000" b="1" dirty="0">
                <a:ea typeface="仿宋" panose="02010609060101010101" pitchFamily="49" charset="-122"/>
              </a:rPr>
              <a:t>1</a:t>
            </a:r>
            <a:r>
              <a:rPr lang="zh-CN" altLang="en-US" sz="2000" b="1" dirty="0">
                <a:ea typeface="仿宋" panose="02010609060101010101" pitchFamily="49" charset="-122"/>
              </a:rPr>
              <a:t>万元以下的通用设备以及</a:t>
            </a:r>
            <a:r>
              <a:rPr lang="en-US" altLang="zh-CN" sz="2000" b="1" dirty="0">
                <a:ea typeface="仿宋" panose="02010609060101010101" pitchFamily="49" charset="-122"/>
              </a:rPr>
              <a:t>5</a:t>
            </a:r>
            <a:r>
              <a:rPr lang="zh-CN" altLang="en-US" sz="2000" b="1" dirty="0">
                <a:ea typeface="仿宋" panose="02010609060101010101" pitchFamily="49" charset="-122"/>
              </a:rPr>
              <a:t>万元以下专用设备、专用试剂、专用科研用原材料等在办理相应入库手续后凭发票据实报销； </a:t>
            </a:r>
            <a:endParaRPr lang="zh-CN" altLang="en-US" sz="2000" b="1" dirty="0">
              <a:ea typeface="仿宋" panose="02010609060101010101" pitchFamily="49" charset="-122"/>
            </a:endParaRPr>
          </a:p>
          <a:p>
            <a:pPr>
              <a:lnSpc>
                <a:spcPct val="130000"/>
              </a:lnSpc>
              <a:buNone/>
            </a:pPr>
            <a:r>
              <a:rPr lang="zh-CN" altLang="en-US" sz="2000" b="1" dirty="0">
                <a:ea typeface="仿宋" panose="02010609060101010101" pitchFamily="49" charset="-122"/>
              </a:rPr>
              <a:t>    单次支付</a:t>
            </a:r>
            <a:r>
              <a:rPr lang="en-US" altLang="zh-CN" sz="2000" b="1" dirty="0">
                <a:ea typeface="仿宋" panose="02010609060101010101" pitchFamily="49" charset="-122"/>
              </a:rPr>
              <a:t>10</a:t>
            </a:r>
            <a:r>
              <a:rPr lang="zh-CN" altLang="en-US" sz="2000" b="1" dirty="0">
                <a:ea typeface="仿宋" panose="02010609060101010101" pitchFamily="49" charset="-122"/>
              </a:rPr>
              <a:t>万元以下的出版费根据签订的出版协议凭发票据实报销；</a:t>
            </a:r>
            <a:endParaRPr lang="zh-CN" altLang="en-US" sz="2000" b="1" dirty="0">
              <a:ea typeface="仿宋" panose="02010609060101010101" pitchFamily="49" charset="-122"/>
            </a:endParaRPr>
          </a:p>
        </p:txBody>
      </p:sp>
      <p:pic>
        <p:nvPicPr>
          <p:cNvPr id="95236" name="图片 95235"/>
          <p:cNvPicPr>
            <a:picLocks noChangeAspect="1"/>
          </p:cNvPicPr>
          <p:nvPr/>
        </p:nvPicPr>
        <p:blipFill>
          <a:blip r:embed="rId1"/>
          <a:stretch>
            <a:fillRect/>
          </a:stretch>
        </p:blipFill>
        <p:spPr>
          <a:xfrm>
            <a:off x="5029200" y="457200"/>
            <a:ext cx="1066800" cy="1295400"/>
          </a:xfrm>
          <a:prstGeom prst="rect">
            <a:avLst/>
          </a:prstGeom>
          <a:noFill/>
          <a:ln w="9525">
            <a:noFill/>
          </a:ln>
        </p:spPr>
      </p:pic>
      <p:sp>
        <p:nvSpPr>
          <p:cNvPr id="95238" name="矩形 95237"/>
          <p:cNvSpPr/>
          <p:nvPr/>
        </p:nvSpPr>
        <p:spPr>
          <a:xfrm>
            <a:off x="4114800" y="0"/>
            <a:ext cx="5029200" cy="304800"/>
          </a:xfrm>
          <a:prstGeom prst="rect">
            <a:avLst/>
          </a:prstGeom>
          <a:solidFill>
            <a:srgbClr val="CCFF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1600" dirty="0">
                <a:ea typeface="黑体" panose="02010609060101010101" pitchFamily="49" charset="-122"/>
              </a:rPr>
              <a:t>山西大学哲学社会科学科研项目经费管理办法（试行）</a:t>
            </a:r>
            <a:endParaRPr lang="zh-CN" altLang="en-US" sz="1600" dirty="0">
              <a:ea typeface="黑体" panose="02010609060101010101" pitchFamily="49" charset="-122"/>
            </a:endParaRPr>
          </a:p>
        </p:txBody>
      </p:sp>
      <p:sp>
        <p:nvSpPr>
          <p:cNvPr id="95239" name="椭圆形标注 95238"/>
          <p:cNvSpPr/>
          <p:nvPr/>
        </p:nvSpPr>
        <p:spPr>
          <a:xfrm>
            <a:off x="6629400" y="762000"/>
            <a:ext cx="1905000" cy="1524000"/>
          </a:xfrm>
          <a:prstGeom prst="wedgeEllipseCallout">
            <a:avLst>
              <a:gd name="adj1" fmla="val -97667"/>
              <a:gd name="adj2" fmla="val 41356"/>
            </a:avLst>
          </a:prstGeom>
          <a:solidFill>
            <a:srgbClr val="FF0000"/>
          </a:solidFill>
          <a:ln w="9525" cap="flat" cmpd="sng">
            <a:solidFill>
              <a:schemeClr val="tx1"/>
            </a:solidFill>
            <a:prstDash val="solid"/>
            <a:miter/>
            <a:headEnd type="none" w="med" len="med"/>
            <a:tailEnd type="none" w="med" len="med"/>
          </a:ln>
        </p:spPr>
        <p:txBody>
          <a:bodyPr/>
          <a:p>
            <a:r>
              <a:rPr lang="zh-CN" altLang="en-US" sz="2200" dirty="0">
                <a:solidFill>
                  <a:srgbClr val="FFFF00"/>
                </a:solidFill>
                <a:latin typeface="Tahoma" panose="020B0604030504040204" pitchFamily="34" charset="0"/>
                <a:ea typeface="黑体" panose="02010609060101010101" pitchFamily="49" charset="-122"/>
              </a:rPr>
              <a:t>体现特殊性，补偿智力投入</a:t>
            </a:r>
            <a:endParaRPr lang="zh-CN" altLang="en-US" sz="2200" dirty="0">
              <a:solidFill>
                <a:srgbClr val="FFFF00"/>
              </a:solidFill>
              <a:latin typeface="Tahoma" panose="020B0604030504040204" pitchFamily="34" charset="0"/>
              <a:ea typeface="黑体" panose="02010609060101010101" pitchFamily="49" charset="-122"/>
            </a:endParaRPr>
          </a:p>
        </p:txBody>
      </p:sp>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标题 98305"/>
          <p:cNvSpPr>
            <a:spLocks noGrp="1"/>
          </p:cNvSpPr>
          <p:nvPr>
            <p:ph type="title"/>
          </p:nvPr>
        </p:nvSpPr>
        <p:spPr>
          <a:xfrm>
            <a:off x="1143000" y="228600"/>
            <a:ext cx="7793038" cy="1462088"/>
          </a:xfrm>
          <a:ln/>
        </p:spPr>
        <p:txBody>
          <a:bodyPr anchor="b"/>
          <a:p>
            <a:r>
              <a:rPr lang="en-US" altLang="zh-CN" sz="2800" dirty="0">
                <a:ea typeface="黑体" panose="02010609060101010101" pitchFamily="49" charset="-122"/>
              </a:rPr>
              <a:t>《</a:t>
            </a:r>
            <a:r>
              <a:rPr lang="zh-CN" altLang="en-US" sz="2800" dirty="0">
                <a:ea typeface="黑体" panose="02010609060101010101" pitchFamily="49" charset="-122"/>
              </a:rPr>
              <a:t>经费管理办法</a:t>
            </a:r>
            <a:r>
              <a:rPr lang="en-US" altLang="zh-CN" sz="2800" dirty="0">
                <a:ea typeface="黑体" panose="02010609060101010101" pitchFamily="49" charset="-122"/>
              </a:rPr>
              <a:t>》</a:t>
            </a:r>
            <a:r>
              <a:rPr lang="zh-CN" altLang="en-US" sz="2800" dirty="0">
                <a:ea typeface="黑体" panose="02010609060101010101" pitchFamily="49" charset="-122"/>
              </a:rPr>
              <a:t>亮点</a:t>
            </a:r>
            <a:endParaRPr lang="zh-CN" altLang="en-US" sz="2800" dirty="0">
              <a:ea typeface="黑体" panose="02010609060101010101" pitchFamily="49" charset="-122"/>
            </a:endParaRPr>
          </a:p>
        </p:txBody>
      </p:sp>
      <p:sp>
        <p:nvSpPr>
          <p:cNvPr id="98307" name="文本占位符 98306"/>
          <p:cNvSpPr>
            <a:spLocks noGrp="1"/>
          </p:cNvSpPr>
          <p:nvPr>
            <p:ph type="body" idx="1"/>
          </p:nvPr>
        </p:nvSpPr>
        <p:spPr>
          <a:xfrm>
            <a:off x="304800" y="1981200"/>
            <a:ext cx="8839200" cy="5172075"/>
          </a:xfrm>
          <a:ln/>
        </p:spPr>
        <p:txBody>
          <a:bodyPr/>
          <a:p>
            <a:pPr>
              <a:lnSpc>
                <a:spcPct val="130000"/>
              </a:lnSpc>
              <a:spcBef>
                <a:spcPct val="0"/>
              </a:spcBef>
              <a:buNone/>
            </a:pPr>
            <a:r>
              <a:rPr lang="en-US" altLang="en-US" sz="2000" b="1">
                <a:solidFill>
                  <a:srgbClr val="FF0066"/>
                </a:solidFill>
                <a:latin typeface="黑体" panose="02010609060101010101" pitchFamily="49" charset="-122"/>
                <a:ea typeface="黑体" panose="02010609060101010101" pitchFamily="49" charset="-122"/>
              </a:rPr>
              <a:t>◆</a:t>
            </a:r>
            <a:r>
              <a:rPr lang="en-US" altLang="zh-CN" sz="2000" b="1" dirty="0">
                <a:solidFill>
                  <a:srgbClr val="FF0066"/>
                </a:solidFill>
                <a:latin typeface="黑体" panose="02010609060101010101" pitchFamily="49" charset="-122"/>
                <a:ea typeface="黑体" panose="02010609060101010101" pitchFamily="49" charset="-122"/>
              </a:rPr>
              <a:t> 4</a:t>
            </a:r>
            <a:r>
              <a:rPr lang="zh-CN" altLang="en-US" sz="2000" b="1" dirty="0">
                <a:solidFill>
                  <a:srgbClr val="FF0066"/>
                </a:solidFill>
                <a:latin typeface="黑体" panose="02010609060101010101" pitchFamily="49" charset="-122"/>
                <a:ea typeface="黑体" panose="02010609060101010101" pitchFamily="49" charset="-122"/>
              </a:rPr>
              <a:t>、劳务费：</a:t>
            </a:r>
            <a:endParaRPr lang="zh-CN" altLang="en-US" sz="2000" b="1" dirty="0">
              <a:solidFill>
                <a:srgbClr val="FF0066"/>
              </a:solidFill>
              <a:latin typeface="黑体" panose="02010609060101010101" pitchFamily="49" charset="-122"/>
              <a:ea typeface="黑体" panose="02010609060101010101" pitchFamily="49" charset="-122"/>
            </a:endParaRPr>
          </a:p>
          <a:p>
            <a:pPr>
              <a:lnSpc>
                <a:spcPct val="130000"/>
              </a:lnSpc>
              <a:spcBef>
                <a:spcPct val="0"/>
              </a:spcBef>
              <a:buNone/>
            </a:pPr>
            <a:r>
              <a:rPr lang="zh-CN" altLang="en-US" sz="2000" b="1" dirty="0">
                <a:solidFill>
                  <a:srgbClr val="FF0066"/>
                </a:solidFill>
                <a:latin typeface="黑体" panose="02010609060101010101" pitchFamily="49" charset="-122"/>
                <a:ea typeface="黑体" panose="02010609060101010101" pitchFamily="49" charset="-122"/>
              </a:rPr>
              <a:t>   </a:t>
            </a:r>
            <a:r>
              <a:rPr lang="zh-CN" altLang="en-US" sz="2000" b="1" dirty="0">
                <a:ea typeface="仿宋" panose="02010609060101010101" pitchFamily="49" charset="-122"/>
              </a:rPr>
              <a:t>中央财政上不封顶；</a:t>
            </a:r>
            <a:endParaRPr lang="zh-CN" altLang="en-US" sz="2000" b="1" dirty="0">
              <a:ea typeface="仿宋" panose="02010609060101010101" pitchFamily="49" charset="-122"/>
            </a:endParaRPr>
          </a:p>
          <a:p>
            <a:pPr>
              <a:lnSpc>
                <a:spcPct val="130000"/>
              </a:lnSpc>
              <a:spcBef>
                <a:spcPct val="0"/>
              </a:spcBef>
              <a:buNone/>
            </a:pPr>
            <a:r>
              <a:rPr lang="zh-CN" altLang="en-US" sz="2000" b="1" dirty="0">
                <a:ea typeface="仿宋" panose="02010609060101010101" pitchFamily="49" charset="-122"/>
              </a:rPr>
              <a:t>     省级财政明确可以给课题组发放，包括项目负责人，每人每月</a:t>
            </a:r>
            <a:r>
              <a:rPr lang="en-US" altLang="zh-CN" sz="2000" b="1" dirty="0">
                <a:ea typeface="仿宋" panose="02010609060101010101" pitchFamily="49" charset="-122"/>
              </a:rPr>
              <a:t>3000</a:t>
            </a:r>
            <a:r>
              <a:rPr lang="zh-CN" altLang="en-US" sz="2000" b="1" dirty="0">
                <a:ea typeface="仿宋" panose="02010609060101010101" pitchFamily="49" charset="-122"/>
              </a:rPr>
              <a:t>元以内，高级职称每人每月</a:t>
            </a:r>
            <a:r>
              <a:rPr lang="en-US" altLang="zh-CN" sz="2000" b="1" dirty="0">
                <a:ea typeface="仿宋" panose="02010609060101010101" pitchFamily="49" charset="-122"/>
              </a:rPr>
              <a:t>2000</a:t>
            </a:r>
            <a:r>
              <a:rPr lang="zh-CN" altLang="en-US" sz="2000" b="1" dirty="0">
                <a:ea typeface="仿宋" panose="02010609060101010101" pitchFamily="49" charset="-122"/>
              </a:rPr>
              <a:t>元以内，中级及其他每人每月</a:t>
            </a:r>
            <a:r>
              <a:rPr lang="en-US" altLang="zh-CN" sz="2000" b="1" dirty="0">
                <a:ea typeface="仿宋" panose="02010609060101010101" pitchFamily="49" charset="-122"/>
              </a:rPr>
              <a:t>1500</a:t>
            </a:r>
            <a:r>
              <a:rPr lang="zh-CN" altLang="en-US" sz="2000" b="1" dirty="0">
                <a:ea typeface="仿宋" panose="02010609060101010101" pitchFamily="49" charset="-122"/>
              </a:rPr>
              <a:t>元以内；</a:t>
            </a:r>
            <a:endParaRPr lang="zh-CN" altLang="en-US" sz="2000" b="1" dirty="0">
              <a:ea typeface="仿宋" panose="02010609060101010101" pitchFamily="49" charset="-122"/>
            </a:endParaRPr>
          </a:p>
          <a:p>
            <a:pPr>
              <a:lnSpc>
                <a:spcPct val="130000"/>
              </a:lnSpc>
              <a:spcBef>
                <a:spcPct val="0"/>
              </a:spcBef>
              <a:buNone/>
            </a:pPr>
            <a:r>
              <a:rPr lang="en-US" altLang="en-US" sz="2000" b="1">
                <a:solidFill>
                  <a:srgbClr val="FF0066"/>
                </a:solidFill>
                <a:latin typeface="黑体" panose="02010609060101010101" pitchFamily="49" charset="-122"/>
                <a:ea typeface="黑体" panose="02010609060101010101" pitchFamily="49" charset="-122"/>
              </a:rPr>
              <a:t>◆</a:t>
            </a:r>
            <a:r>
              <a:rPr lang="zh-CN" altLang="en-US" sz="2000" b="1" dirty="0">
                <a:solidFill>
                  <a:srgbClr val="FF0066"/>
                </a:solidFill>
                <a:latin typeface="黑体" panose="02010609060101010101" pitchFamily="49" charset="-122"/>
                <a:ea typeface="黑体" panose="02010609060101010101" pitchFamily="49" charset="-122"/>
              </a:rPr>
              <a:t> </a:t>
            </a:r>
            <a:r>
              <a:rPr lang="en-US" altLang="zh-CN" sz="2000" b="1" dirty="0">
                <a:solidFill>
                  <a:srgbClr val="FF0066"/>
                </a:solidFill>
                <a:latin typeface="黑体" panose="02010609060101010101" pitchFamily="49" charset="-122"/>
                <a:ea typeface="黑体" panose="02010609060101010101" pitchFamily="49" charset="-122"/>
              </a:rPr>
              <a:t>5</a:t>
            </a:r>
            <a:r>
              <a:rPr lang="zh-CN" altLang="en-US" sz="2000" b="1" dirty="0">
                <a:solidFill>
                  <a:srgbClr val="FF0066"/>
                </a:solidFill>
                <a:latin typeface="黑体" panose="02010609060101010101" pitchFamily="49" charset="-122"/>
                <a:ea typeface="黑体" panose="02010609060101010101" pitchFamily="49" charset="-122"/>
              </a:rPr>
              <a:t>、管理费：</a:t>
            </a:r>
            <a:endParaRPr lang="zh-CN" altLang="en-US" sz="2000" b="1" dirty="0">
              <a:solidFill>
                <a:srgbClr val="FF0066"/>
              </a:solidFill>
              <a:latin typeface="黑体" panose="02010609060101010101" pitchFamily="49" charset="-122"/>
              <a:ea typeface="黑体" panose="02010609060101010101" pitchFamily="49" charset="-122"/>
            </a:endParaRPr>
          </a:p>
          <a:p>
            <a:pPr>
              <a:lnSpc>
                <a:spcPct val="130000"/>
              </a:lnSpc>
              <a:spcBef>
                <a:spcPct val="0"/>
              </a:spcBef>
              <a:buNone/>
            </a:pPr>
            <a:r>
              <a:rPr lang="zh-CN" altLang="en-US" sz="2000" b="1" dirty="0">
                <a:ea typeface="仿宋" panose="02010609060101010101" pitchFamily="49" charset="-122"/>
              </a:rPr>
              <a:t>     按到账经费的</a:t>
            </a:r>
            <a:r>
              <a:rPr lang="en-US" altLang="zh-CN" sz="2000" b="1" dirty="0">
                <a:ea typeface="仿宋" panose="02010609060101010101" pitchFamily="49" charset="-122"/>
              </a:rPr>
              <a:t>5%</a:t>
            </a:r>
            <a:r>
              <a:rPr lang="zh-CN" altLang="en-US" sz="2000" b="1" dirty="0">
                <a:ea typeface="仿宋" panose="02010609060101010101" pitchFamily="49" charset="-122"/>
              </a:rPr>
              <a:t>提取，最高</a:t>
            </a:r>
            <a:r>
              <a:rPr lang="en-US" altLang="zh-CN" sz="2000" b="1" dirty="0">
                <a:ea typeface="仿宋" panose="02010609060101010101" pitchFamily="49" charset="-122"/>
              </a:rPr>
              <a:t>5000</a:t>
            </a:r>
            <a:r>
              <a:rPr lang="zh-CN" altLang="en-US" sz="2000" b="1" dirty="0">
                <a:ea typeface="仿宋" panose="02010609060101010101" pitchFamily="49" charset="-122"/>
              </a:rPr>
              <a:t>元封顶；</a:t>
            </a:r>
            <a:endParaRPr lang="zh-CN" altLang="en-US" sz="2000" b="1" dirty="0">
              <a:ea typeface="仿宋" panose="02010609060101010101" pitchFamily="49" charset="-122"/>
            </a:endParaRPr>
          </a:p>
          <a:p>
            <a:pPr>
              <a:lnSpc>
                <a:spcPct val="130000"/>
              </a:lnSpc>
              <a:spcBef>
                <a:spcPct val="0"/>
              </a:spcBef>
              <a:buNone/>
            </a:pPr>
            <a:r>
              <a:rPr lang="zh-CN" altLang="en-US" sz="2000" b="1" dirty="0">
                <a:ea typeface="仿宋" panose="02010609060101010101" pitchFamily="49" charset="-122"/>
              </a:rPr>
              <a:t>     学校、所在单位</a:t>
            </a:r>
            <a:r>
              <a:rPr lang="en-US" altLang="zh-CN" sz="2000" b="1" dirty="0">
                <a:ea typeface="仿宋" panose="02010609060101010101" pitchFamily="49" charset="-122"/>
              </a:rPr>
              <a:t>1:1</a:t>
            </a:r>
            <a:r>
              <a:rPr lang="zh-CN" altLang="en-US" sz="2000" b="1" dirty="0">
                <a:ea typeface="仿宋" panose="02010609060101010101" pitchFamily="49" charset="-122"/>
              </a:rPr>
              <a:t>分配；</a:t>
            </a:r>
            <a:endParaRPr lang="zh-CN" altLang="en-US" sz="2000" b="1" dirty="0">
              <a:ea typeface="仿宋" panose="02010609060101010101" pitchFamily="49" charset="-122"/>
            </a:endParaRPr>
          </a:p>
          <a:p>
            <a:pPr>
              <a:lnSpc>
                <a:spcPct val="130000"/>
              </a:lnSpc>
              <a:spcBef>
                <a:spcPct val="0"/>
              </a:spcBef>
              <a:buNone/>
            </a:pPr>
            <a:r>
              <a:rPr lang="en-US" altLang="en-US" sz="2000" b="1">
                <a:solidFill>
                  <a:srgbClr val="FF0066"/>
                </a:solidFill>
                <a:latin typeface="黑体" panose="02010609060101010101" pitchFamily="49" charset="-122"/>
                <a:ea typeface="黑体" panose="02010609060101010101" pitchFamily="49" charset="-122"/>
              </a:rPr>
              <a:t>◆</a:t>
            </a:r>
            <a:r>
              <a:rPr lang="zh-CN" altLang="en-US" sz="2000" b="1" dirty="0">
                <a:solidFill>
                  <a:srgbClr val="FF0066"/>
                </a:solidFill>
                <a:latin typeface="黑体" panose="02010609060101010101" pitchFamily="49" charset="-122"/>
                <a:ea typeface="黑体" panose="02010609060101010101" pitchFamily="49" charset="-122"/>
              </a:rPr>
              <a:t> </a:t>
            </a:r>
            <a:r>
              <a:rPr lang="en-US" altLang="zh-CN" sz="2000" b="1" dirty="0">
                <a:solidFill>
                  <a:srgbClr val="FF0066"/>
                </a:solidFill>
                <a:latin typeface="黑体" panose="02010609060101010101" pitchFamily="49" charset="-122"/>
                <a:ea typeface="黑体" panose="02010609060101010101" pitchFamily="49" charset="-122"/>
              </a:rPr>
              <a:t>6</a:t>
            </a:r>
            <a:r>
              <a:rPr lang="zh-CN" altLang="en-US" sz="2000" b="1" dirty="0">
                <a:solidFill>
                  <a:srgbClr val="FF0066"/>
                </a:solidFill>
                <a:latin typeface="黑体" panose="02010609060101010101" pitchFamily="49" charset="-122"/>
                <a:ea typeface="黑体" panose="02010609060101010101" pitchFamily="49" charset="-122"/>
              </a:rPr>
              <a:t>、科研绩效：</a:t>
            </a:r>
            <a:endParaRPr lang="zh-CN" altLang="en-US" sz="2000" b="1" dirty="0">
              <a:solidFill>
                <a:srgbClr val="FF0066"/>
              </a:solidFill>
              <a:latin typeface="黑体" panose="02010609060101010101" pitchFamily="49" charset="-122"/>
              <a:ea typeface="黑体" panose="02010609060101010101" pitchFamily="49" charset="-122"/>
            </a:endParaRPr>
          </a:p>
          <a:p>
            <a:pPr>
              <a:lnSpc>
                <a:spcPct val="130000"/>
              </a:lnSpc>
              <a:spcBef>
                <a:spcPct val="0"/>
              </a:spcBef>
              <a:buNone/>
            </a:pPr>
            <a:r>
              <a:rPr lang="zh-CN" altLang="en-US" sz="2000" b="1" dirty="0">
                <a:ea typeface="仿宋" panose="02010609060101010101" pitchFamily="49" charset="-122"/>
              </a:rPr>
              <a:t>     明确可以分两次发放科研绩效；</a:t>
            </a:r>
            <a:endParaRPr lang="zh-CN" altLang="en-US" sz="2000" b="1" dirty="0">
              <a:ea typeface="仿宋" panose="02010609060101010101" pitchFamily="49" charset="-122"/>
            </a:endParaRPr>
          </a:p>
          <a:p>
            <a:pPr>
              <a:lnSpc>
                <a:spcPct val="130000"/>
              </a:lnSpc>
              <a:spcBef>
                <a:spcPct val="0"/>
              </a:spcBef>
              <a:buNone/>
            </a:pPr>
            <a:r>
              <a:rPr lang="en-US" altLang="en-US" sz="2000" b="1">
                <a:solidFill>
                  <a:srgbClr val="FF0066"/>
                </a:solidFill>
                <a:latin typeface="黑体" panose="02010609060101010101" pitchFamily="49" charset="-122"/>
                <a:ea typeface="黑体" panose="02010609060101010101" pitchFamily="49" charset="-122"/>
              </a:rPr>
              <a:t>◆</a:t>
            </a:r>
            <a:r>
              <a:rPr lang="zh-CN" altLang="en-US" sz="2000" b="1" dirty="0">
                <a:solidFill>
                  <a:srgbClr val="FF0066"/>
                </a:solidFill>
                <a:latin typeface="黑体" panose="02010609060101010101" pitchFamily="49" charset="-122"/>
                <a:ea typeface="黑体" panose="02010609060101010101" pitchFamily="49" charset="-122"/>
              </a:rPr>
              <a:t> </a:t>
            </a:r>
            <a:r>
              <a:rPr lang="en-US" altLang="zh-CN" sz="2000" b="1" dirty="0">
                <a:solidFill>
                  <a:srgbClr val="FF0066"/>
                </a:solidFill>
                <a:latin typeface="黑体" panose="02010609060101010101" pitchFamily="49" charset="-122"/>
                <a:ea typeface="黑体" panose="02010609060101010101" pitchFamily="49" charset="-122"/>
              </a:rPr>
              <a:t>7</a:t>
            </a:r>
            <a:r>
              <a:rPr lang="zh-CN" altLang="en-US" sz="2000" b="1" dirty="0">
                <a:solidFill>
                  <a:srgbClr val="FF0066"/>
                </a:solidFill>
                <a:latin typeface="黑体" panose="02010609060101010101" pitchFamily="49" charset="-122"/>
                <a:ea typeface="黑体" panose="02010609060101010101" pitchFamily="49" charset="-122"/>
              </a:rPr>
              <a:t>、结余资金：</a:t>
            </a:r>
            <a:endParaRPr lang="zh-CN" altLang="en-US" sz="2000" b="1" dirty="0">
              <a:solidFill>
                <a:srgbClr val="FF0066"/>
              </a:solidFill>
              <a:latin typeface="黑体" panose="02010609060101010101" pitchFamily="49" charset="-122"/>
              <a:ea typeface="黑体" panose="02010609060101010101" pitchFamily="49" charset="-122"/>
            </a:endParaRPr>
          </a:p>
          <a:p>
            <a:pPr>
              <a:lnSpc>
                <a:spcPct val="130000"/>
              </a:lnSpc>
              <a:spcBef>
                <a:spcPct val="0"/>
              </a:spcBef>
              <a:buNone/>
            </a:pPr>
            <a:r>
              <a:rPr lang="zh-CN" altLang="en-US" sz="2000" b="1" dirty="0">
                <a:solidFill>
                  <a:srgbClr val="FF0066"/>
                </a:solidFill>
                <a:latin typeface="黑体" panose="02010609060101010101" pitchFamily="49" charset="-122"/>
                <a:ea typeface="黑体" panose="02010609060101010101" pitchFamily="49" charset="-122"/>
              </a:rPr>
              <a:t>   </a:t>
            </a:r>
            <a:r>
              <a:rPr lang="zh-CN" altLang="en-US" sz="2000" b="1" dirty="0">
                <a:ea typeface="仿宋" panose="02010609060101010101" pitchFamily="49" charset="-122"/>
              </a:rPr>
              <a:t>放宽，</a:t>
            </a:r>
            <a:r>
              <a:rPr lang="en-US" altLang="zh-CN" sz="2000" b="1" dirty="0">
                <a:ea typeface="仿宋" panose="02010609060101010101" pitchFamily="49" charset="-122"/>
              </a:rPr>
              <a:t>2</a:t>
            </a:r>
            <a:r>
              <a:rPr lang="zh-CN" altLang="en-US" sz="2000" b="1" dirty="0">
                <a:ea typeface="仿宋" panose="02010609060101010101" pitchFamily="49" charset="-122"/>
              </a:rPr>
              <a:t>年内可用于直接支出；</a:t>
            </a:r>
            <a:endParaRPr lang="zh-CN" altLang="en-US" sz="2000" b="1" dirty="0">
              <a:ea typeface="仿宋" panose="02010609060101010101" pitchFamily="49" charset="-122"/>
            </a:endParaRPr>
          </a:p>
        </p:txBody>
      </p:sp>
      <p:pic>
        <p:nvPicPr>
          <p:cNvPr id="98308" name="图片 98307"/>
          <p:cNvPicPr>
            <a:picLocks noChangeAspect="1"/>
          </p:cNvPicPr>
          <p:nvPr/>
        </p:nvPicPr>
        <p:blipFill>
          <a:blip r:embed="rId1"/>
          <a:stretch>
            <a:fillRect/>
          </a:stretch>
        </p:blipFill>
        <p:spPr>
          <a:xfrm>
            <a:off x="4876800" y="533400"/>
            <a:ext cx="1004888" cy="1219200"/>
          </a:xfrm>
          <a:prstGeom prst="rect">
            <a:avLst/>
          </a:prstGeom>
          <a:noFill/>
          <a:ln w="9525">
            <a:noFill/>
          </a:ln>
        </p:spPr>
      </p:pic>
      <p:pic>
        <p:nvPicPr>
          <p:cNvPr id="98309" name="图片 98308"/>
          <p:cNvPicPr>
            <a:picLocks noChangeAspect="1"/>
          </p:cNvPicPr>
          <p:nvPr/>
        </p:nvPicPr>
        <p:blipFill>
          <a:blip r:embed="rId2"/>
          <a:stretch>
            <a:fillRect/>
          </a:stretch>
        </p:blipFill>
        <p:spPr>
          <a:xfrm>
            <a:off x="6819900" y="5353050"/>
            <a:ext cx="2324100" cy="1504950"/>
          </a:xfrm>
          <a:prstGeom prst="rect">
            <a:avLst/>
          </a:prstGeom>
          <a:noFill/>
          <a:ln w="9525">
            <a:noFill/>
          </a:ln>
        </p:spPr>
      </p:pic>
      <p:sp>
        <p:nvSpPr>
          <p:cNvPr id="98310" name="矩形 98309"/>
          <p:cNvSpPr/>
          <p:nvPr/>
        </p:nvSpPr>
        <p:spPr>
          <a:xfrm>
            <a:off x="4114800" y="0"/>
            <a:ext cx="5029200" cy="304800"/>
          </a:xfrm>
          <a:prstGeom prst="rect">
            <a:avLst/>
          </a:prstGeom>
          <a:solidFill>
            <a:srgbClr val="CCFFFF"/>
          </a:solidFill>
          <a:ln w="9525">
            <a:noFill/>
          </a:ln>
        </p:spPr>
        <p:txBody>
          <a:bodyPr anchor="b"/>
          <a:lstStyle>
            <a:lvl1pPr marL="0" lvl="0" indent="0" algn="l" defTabSz="914400" eaLnBrk="1" fontAlgn="base" latinLnBrk="0" hangingPunct="1">
              <a:lnSpc>
                <a:spcPct val="100000"/>
              </a:lnSpc>
              <a:spcBef>
                <a:spcPct val="0"/>
              </a:spcBef>
              <a:spcAft>
                <a:spcPct val="0"/>
              </a:spcAft>
              <a:buNone/>
              <a:defRPr sz="4400" b="0" i="0" u="none" kern="1200" baseline="0">
                <a:solidFill>
                  <a:schemeClr val="tx2"/>
                </a:solidFill>
                <a:latin typeface="Tahoma" panose="020B0604030504040204" pitchFamily="34" charset="0"/>
                <a:ea typeface="宋体" panose="02010600030101010101" pitchFamily="2" charset="-122"/>
              </a:defRPr>
            </a:lvl1pPr>
          </a:lstStyle>
          <a:p>
            <a:pPr lvl="0" algn="r"/>
            <a:r>
              <a:rPr lang="zh-CN" altLang="en-US" sz="1600" dirty="0">
                <a:ea typeface="黑体" panose="02010609060101010101" pitchFamily="49" charset="-122"/>
              </a:rPr>
              <a:t>山西大学哲学社会科学科研项目经费管理办法（试行）</a:t>
            </a:r>
            <a:endParaRPr lang="zh-CN" altLang="en-US" sz="1600" dirty="0">
              <a:ea typeface="黑体" panose="02010609060101010101" pitchFamily="49" charset="-122"/>
            </a:endParaRPr>
          </a:p>
        </p:txBody>
      </p:sp>
    </p:spTree>
  </p:cSld>
  <p:clrMapOvr>
    <a:masterClrMapping/>
  </p:clrMapOvr>
  <p:transition spd="med">
    <p:random/>
  </p:transition>
</p:sld>
</file>

<file path=ppt/theme/theme1.xml><?xml version="1.0" encoding="utf-8"?>
<a:theme xmlns:a="http://schemas.openxmlformats.org/drawingml/2006/main" name="Blends">
  <a:themeElements>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fontScheme name="">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FFFFFF"/>
        </a:dk1>
        <a:lt1>
          <a:srgbClr val="000000"/>
        </a:lt1>
        <a:dk2>
          <a:srgbClr val="DDDDDD"/>
        </a:dk2>
        <a:lt2>
          <a:srgbClr val="969696"/>
        </a:lt2>
        <a:accent1>
          <a:srgbClr val="00E4A8"/>
        </a:accent1>
        <a:accent2>
          <a:srgbClr val="3333CC"/>
        </a:accent2>
        <a:accent3>
          <a:srgbClr val="AAAAAA"/>
        </a:accent3>
        <a:accent4>
          <a:srgbClr val="DCDCDC"/>
        </a:accent4>
        <a:accent5>
          <a:srgbClr val="AAEFD0"/>
        </a:accent5>
        <a:accent6>
          <a:srgbClr val="2D2DB7"/>
        </a:accent6>
        <a:hlink>
          <a:srgbClr val="FF5050"/>
        </a:hlink>
        <a:folHlink>
          <a:srgbClr val="FFCF01"/>
        </a:folHlink>
      </a:clrScheme>
      <a:clrMap bg1="lt1" tx1="dk1" bg2="lt2" tx2="dk2" accent1="accent1" accent2="accent2" accent3="accent3" accent4="accent4" accent5="accent5" accent6="accent6" hlink="hlink" folHlink="folHlink"/>
    </a:extraClrScheme>
    <a:extraClrScheme>
      <a:clrScheme name="">
        <a:dk1>
          <a:srgbClr val="FFFFFF"/>
        </a:dk1>
        <a:lt1>
          <a:srgbClr val="0000CC"/>
        </a:lt1>
        <a:dk2>
          <a:srgbClr val="FFFFCC"/>
        </a:dk2>
        <a:lt2>
          <a:srgbClr val="000094"/>
        </a:lt2>
        <a:accent1>
          <a:srgbClr val="3193FF"/>
        </a:accent1>
        <a:accent2>
          <a:srgbClr val="9900FF"/>
        </a:accent2>
        <a:accent3>
          <a:srgbClr val="AAAAE2"/>
        </a:accent3>
        <a:accent4>
          <a:srgbClr val="DCDCDC"/>
        </a:accent4>
        <a:accent5>
          <a:srgbClr val="ADC8FF"/>
        </a:accent5>
        <a:accent6>
          <a:srgbClr val="8900E5"/>
        </a:accent6>
        <a:hlink>
          <a:srgbClr val="FF3399"/>
        </a:hlink>
        <a:folHlink>
          <a:srgbClr val="FF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5"/>
        </a:accent5>
        <a:accent6>
          <a:srgbClr val="ACACAC"/>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CCA"/>
        </a:accent5>
        <a:accent6>
          <a:srgbClr val="4345A2"/>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AAB82"/>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Blends</Template>
  <TotalTime>0</TotalTime>
  <Words>13994</Words>
  <Application>WPS 演示</Application>
  <PresentationFormat>在屏幕上显示</PresentationFormat>
  <Paragraphs>1250</Paragraphs>
  <Slides>59</Slides>
  <Notes>5</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3</vt:i4>
      </vt:variant>
      <vt:variant>
        <vt:lpstr>幻灯片标题</vt:lpstr>
      </vt:variant>
      <vt:variant>
        <vt:i4>59</vt:i4>
      </vt:variant>
    </vt:vector>
  </HeadingPairs>
  <TitlesOfParts>
    <vt:vector size="75" baseType="lpstr">
      <vt:lpstr>Arial</vt:lpstr>
      <vt:lpstr>宋体</vt:lpstr>
      <vt:lpstr>Wingdings</vt:lpstr>
      <vt:lpstr>Tahoma</vt:lpstr>
      <vt:lpstr>黑体</vt:lpstr>
      <vt:lpstr>仿宋</vt:lpstr>
      <vt:lpstr>Times New Roman</vt:lpstr>
      <vt:lpstr>仿宋_GB2312</vt:lpstr>
      <vt:lpstr>楷体_GB2312</vt:lpstr>
      <vt:lpstr>微软雅黑</vt:lpstr>
      <vt:lpstr>新宋体</vt:lpstr>
      <vt:lpstr>楷体</vt:lpstr>
      <vt:lpstr>Blends</vt:lpstr>
      <vt:lpstr>MSGraph.Chart.8</vt:lpstr>
      <vt:lpstr>MSGraph.Chart.8</vt:lpstr>
      <vt:lpstr>MSGraph.Chart.8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xuxd</dc:creator>
  <cp:lastModifiedBy>Administrator</cp:lastModifiedBy>
  <cp:revision>97</cp:revision>
  <dcterms:created xsi:type="dcterms:W3CDTF">2016-11-13T08:04:46Z</dcterms:created>
  <dcterms:modified xsi:type="dcterms:W3CDTF">2017-07-07T12:08:23Z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2052-10.1.0.6489</vt:lpwstr>
  </property>
</Properties>
</file>